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5"/>
  </p:sldMasterIdLst>
  <p:notesMasterIdLst>
    <p:notesMasterId r:id="rId31"/>
  </p:notesMasterIdLst>
  <p:handoutMasterIdLst>
    <p:handoutMasterId r:id="rId32"/>
  </p:handoutMasterIdLst>
  <p:sldIdLst>
    <p:sldId id="258" r:id="rId6"/>
    <p:sldId id="2134806354" r:id="rId7"/>
    <p:sldId id="2134806355" r:id="rId8"/>
    <p:sldId id="2134806350" r:id="rId9"/>
    <p:sldId id="2134806356" r:id="rId10"/>
    <p:sldId id="2134806363" r:id="rId11"/>
    <p:sldId id="2134806364" r:id="rId12"/>
    <p:sldId id="2134806358" r:id="rId13"/>
    <p:sldId id="2134806360" r:id="rId14"/>
    <p:sldId id="2134806366" r:id="rId15"/>
    <p:sldId id="2134806388" r:id="rId16"/>
    <p:sldId id="2134806372" r:id="rId17"/>
    <p:sldId id="2134806359" r:id="rId18"/>
    <p:sldId id="2134806387" r:id="rId19"/>
    <p:sldId id="2134806380" r:id="rId20"/>
    <p:sldId id="2134806384" r:id="rId21"/>
    <p:sldId id="2134806381" r:id="rId22"/>
    <p:sldId id="2134806382" r:id="rId23"/>
    <p:sldId id="2134806375" r:id="rId24"/>
    <p:sldId id="2134806373" r:id="rId25"/>
    <p:sldId id="2134806376" r:id="rId26"/>
    <p:sldId id="2134806377" r:id="rId27"/>
    <p:sldId id="2134806357" r:id="rId28"/>
    <p:sldId id="2134806362" r:id="rId29"/>
    <p:sldId id="259"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F38249-AEA2-4A20-8061-92FA84959AF7}">
          <p14:sldIdLst>
            <p14:sldId id="258"/>
            <p14:sldId id="2134806354"/>
            <p14:sldId id="2134806355"/>
            <p14:sldId id="2134806350"/>
            <p14:sldId id="2134806356"/>
            <p14:sldId id="2134806363"/>
            <p14:sldId id="2134806364"/>
            <p14:sldId id="2134806358"/>
            <p14:sldId id="2134806360"/>
            <p14:sldId id="2134806366"/>
            <p14:sldId id="2134806388"/>
            <p14:sldId id="2134806372"/>
            <p14:sldId id="2134806359"/>
            <p14:sldId id="2134806387"/>
            <p14:sldId id="2134806380"/>
            <p14:sldId id="2134806384"/>
            <p14:sldId id="2134806381"/>
            <p14:sldId id="2134806382"/>
            <p14:sldId id="2134806375"/>
            <p14:sldId id="2134806373"/>
            <p14:sldId id="2134806376"/>
            <p14:sldId id="2134806377"/>
            <p14:sldId id="2134806357"/>
            <p14:sldId id="2134806362"/>
            <p14:sldId id="259"/>
          </p14:sldIdLst>
        </p14:section>
        <p14:section name="Instructions DELETE WHEN DONE" id="{2E3DC882-B619-427D-8604-3DE8DC2C44A8}">
          <p14:sldIdLst/>
        </p14:section>
        <p14:section name="Sample Slides DELETE WHEN DONE" id="{74E8C61C-5F37-423C-9B05-4D7AC774ABBB}">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689A36"/>
    <a:srgbClr val="3E8E44"/>
    <a:srgbClr val="80B43E"/>
    <a:srgbClr val="469142"/>
    <a:srgbClr val="599389"/>
    <a:srgbClr val="6FB7AB"/>
    <a:srgbClr val="F5F6F5"/>
    <a:srgbClr val="EDECEB"/>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14" d="100"/>
          <a:sy n="114" d="100"/>
        </p:scale>
        <p:origin x="712" y="168"/>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5C124A-44BF-4B99-BD63-1E9FB711BC7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0D2720F-7421-4D2B-A51A-2B683E142E55}">
      <dgm:prSet/>
      <dgm:spPr/>
      <dgm:t>
        <a:bodyPr/>
        <a:lstStyle/>
        <a:p>
          <a:r>
            <a:rPr lang="en-US" dirty="0"/>
            <a:t>Fuzzing</a:t>
          </a:r>
        </a:p>
      </dgm:t>
    </dgm:pt>
    <dgm:pt modelId="{4AC1122E-6B97-479B-B35B-BD99614C58B8}" type="parTrans" cxnId="{B8114C1F-1156-4E65-82C5-6C0E4B955D71}">
      <dgm:prSet/>
      <dgm:spPr/>
      <dgm:t>
        <a:bodyPr/>
        <a:lstStyle/>
        <a:p>
          <a:endParaRPr lang="en-US"/>
        </a:p>
      </dgm:t>
    </dgm:pt>
    <dgm:pt modelId="{2C641BBB-1586-49C5-9B89-A7DF477A5975}" type="sibTrans" cxnId="{B8114C1F-1156-4E65-82C5-6C0E4B955D71}">
      <dgm:prSet/>
      <dgm:spPr/>
      <dgm:t>
        <a:bodyPr/>
        <a:lstStyle/>
        <a:p>
          <a:endParaRPr lang="en-US"/>
        </a:p>
      </dgm:t>
    </dgm:pt>
    <dgm:pt modelId="{C7BA4A12-96FD-4B39-AA26-7E1818F54590}">
      <dgm:prSet/>
      <dgm:spPr/>
      <dgm:t>
        <a:bodyPr/>
        <a:lstStyle/>
        <a:p>
          <a:r>
            <a:rPr lang="en-US" dirty="0"/>
            <a:t>Finding offset</a:t>
          </a:r>
        </a:p>
      </dgm:t>
    </dgm:pt>
    <dgm:pt modelId="{284876F6-94D3-44FC-AC7F-020DE1604974}" type="parTrans" cxnId="{810D6D56-BF2A-4C05-A6D2-BE8D28092339}">
      <dgm:prSet/>
      <dgm:spPr/>
      <dgm:t>
        <a:bodyPr/>
        <a:lstStyle/>
        <a:p>
          <a:endParaRPr lang="en-US"/>
        </a:p>
      </dgm:t>
    </dgm:pt>
    <dgm:pt modelId="{9D39E868-742F-4602-B1B7-1F3B9ABA8572}" type="sibTrans" cxnId="{810D6D56-BF2A-4C05-A6D2-BE8D28092339}">
      <dgm:prSet/>
      <dgm:spPr/>
      <dgm:t>
        <a:bodyPr/>
        <a:lstStyle/>
        <a:p>
          <a:endParaRPr lang="en-US"/>
        </a:p>
      </dgm:t>
    </dgm:pt>
    <dgm:pt modelId="{B22171A7-A37B-496D-A825-CC20797817BF}">
      <dgm:prSet/>
      <dgm:spPr/>
      <dgm:t>
        <a:bodyPr/>
        <a:lstStyle/>
        <a:p>
          <a:r>
            <a:rPr lang="en-US" dirty="0"/>
            <a:t>Overwriting EIP</a:t>
          </a:r>
        </a:p>
      </dgm:t>
    </dgm:pt>
    <dgm:pt modelId="{B13AA75C-CBF4-48E2-8839-287CE23465D3}" type="parTrans" cxnId="{5AE1F8C2-A148-4328-8100-36DD364EF478}">
      <dgm:prSet/>
      <dgm:spPr/>
      <dgm:t>
        <a:bodyPr/>
        <a:lstStyle/>
        <a:p>
          <a:endParaRPr lang="en-US"/>
        </a:p>
      </dgm:t>
    </dgm:pt>
    <dgm:pt modelId="{0FF3EC72-2410-45F5-AB7B-D06847CC3159}" type="sibTrans" cxnId="{5AE1F8C2-A148-4328-8100-36DD364EF478}">
      <dgm:prSet/>
      <dgm:spPr/>
      <dgm:t>
        <a:bodyPr/>
        <a:lstStyle/>
        <a:p>
          <a:endParaRPr lang="en-US"/>
        </a:p>
      </dgm:t>
    </dgm:pt>
    <dgm:pt modelId="{5A1F3F04-9E60-4423-BB16-572052B31042}">
      <dgm:prSet/>
      <dgm:spPr/>
      <dgm:t>
        <a:bodyPr/>
        <a:lstStyle/>
        <a:p>
          <a:r>
            <a:rPr lang="en-US" dirty="0"/>
            <a:t>Finding Bad characters</a:t>
          </a:r>
        </a:p>
      </dgm:t>
    </dgm:pt>
    <dgm:pt modelId="{5C5A13B6-565E-4CED-BAD4-0686AB24FDC1}" type="parTrans" cxnId="{F7825ED7-B4A9-40A2-9F63-6C61C60628D7}">
      <dgm:prSet/>
      <dgm:spPr/>
      <dgm:t>
        <a:bodyPr/>
        <a:lstStyle/>
        <a:p>
          <a:endParaRPr lang="en-US"/>
        </a:p>
      </dgm:t>
    </dgm:pt>
    <dgm:pt modelId="{BFC1926E-055F-4FE5-ABE7-2964AF71C409}" type="sibTrans" cxnId="{F7825ED7-B4A9-40A2-9F63-6C61C60628D7}">
      <dgm:prSet/>
      <dgm:spPr/>
      <dgm:t>
        <a:bodyPr/>
        <a:lstStyle/>
        <a:p>
          <a:endParaRPr lang="en-US"/>
        </a:p>
      </dgm:t>
    </dgm:pt>
    <dgm:pt modelId="{639737FF-BF17-4E80-8F4D-4FD94173C00D}">
      <dgm:prSet/>
      <dgm:spPr/>
      <dgm:t>
        <a:bodyPr/>
        <a:lstStyle/>
        <a:p>
          <a:r>
            <a:rPr lang="en-US" dirty="0"/>
            <a:t>Finding Right Module</a:t>
          </a:r>
        </a:p>
      </dgm:t>
    </dgm:pt>
    <dgm:pt modelId="{9ADE7CDD-9329-4186-A3DF-A86E0FD28EC7}" type="parTrans" cxnId="{E47AEE83-CC2C-4AA7-9FB4-DF0EA4F9D749}">
      <dgm:prSet/>
      <dgm:spPr/>
      <dgm:t>
        <a:bodyPr/>
        <a:lstStyle/>
        <a:p>
          <a:endParaRPr lang="en-US"/>
        </a:p>
      </dgm:t>
    </dgm:pt>
    <dgm:pt modelId="{B0A32FDF-A3FF-44EB-89A1-9C087EE57912}" type="sibTrans" cxnId="{E47AEE83-CC2C-4AA7-9FB4-DF0EA4F9D749}">
      <dgm:prSet/>
      <dgm:spPr/>
      <dgm:t>
        <a:bodyPr/>
        <a:lstStyle/>
        <a:p>
          <a:endParaRPr lang="en-US"/>
        </a:p>
      </dgm:t>
    </dgm:pt>
    <dgm:pt modelId="{6652586E-3B6A-4C5B-96B1-D15C6277D4A0}">
      <dgm:prSet/>
      <dgm:spPr/>
      <dgm:t>
        <a:bodyPr/>
        <a:lstStyle/>
        <a:p>
          <a:r>
            <a:rPr lang="en-US" dirty="0"/>
            <a:t>Generating shellcode</a:t>
          </a:r>
        </a:p>
      </dgm:t>
    </dgm:pt>
    <dgm:pt modelId="{270A4AF5-9735-4E70-A117-A1D39E69AE7B}" type="parTrans" cxnId="{D333C3CE-55AA-4386-9C85-C00261632C3A}">
      <dgm:prSet/>
      <dgm:spPr/>
      <dgm:t>
        <a:bodyPr/>
        <a:lstStyle/>
        <a:p>
          <a:endParaRPr lang="en-US"/>
        </a:p>
      </dgm:t>
    </dgm:pt>
    <dgm:pt modelId="{E39454CE-9BDC-4EDA-96BE-73ABF0D84DFE}" type="sibTrans" cxnId="{D333C3CE-55AA-4386-9C85-C00261632C3A}">
      <dgm:prSet/>
      <dgm:spPr/>
      <dgm:t>
        <a:bodyPr/>
        <a:lstStyle/>
        <a:p>
          <a:endParaRPr lang="en-US"/>
        </a:p>
      </dgm:t>
    </dgm:pt>
    <dgm:pt modelId="{8BFE474F-D389-4523-953C-8DAA582E450F}">
      <dgm:prSet/>
      <dgm:spPr/>
      <dgm:t>
        <a:bodyPr/>
        <a:lstStyle/>
        <a:p>
          <a:r>
            <a:rPr lang="en-US" dirty="0"/>
            <a:t>Exploit !!!</a:t>
          </a:r>
        </a:p>
      </dgm:t>
    </dgm:pt>
    <dgm:pt modelId="{00DEB16D-4222-4592-8863-A116FEA2FF81}" type="parTrans" cxnId="{E43B3293-BDF2-400B-8237-E622295AB3F2}">
      <dgm:prSet/>
      <dgm:spPr/>
      <dgm:t>
        <a:bodyPr/>
        <a:lstStyle/>
        <a:p>
          <a:endParaRPr lang="en-US"/>
        </a:p>
      </dgm:t>
    </dgm:pt>
    <dgm:pt modelId="{7C593452-8DA9-419A-9C3D-1A9B78281985}" type="sibTrans" cxnId="{E43B3293-BDF2-400B-8237-E622295AB3F2}">
      <dgm:prSet/>
      <dgm:spPr/>
      <dgm:t>
        <a:bodyPr/>
        <a:lstStyle/>
        <a:p>
          <a:endParaRPr lang="en-US"/>
        </a:p>
      </dgm:t>
    </dgm:pt>
    <dgm:pt modelId="{785667AF-A6D5-234F-A67D-A021F5FBEC64}" type="pres">
      <dgm:prSet presAssocID="{745C124A-44BF-4B99-BD63-1E9FB711BC76}" presName="diagram" presStyleCnt="0">
        <dgm:presLayoutVars>
          <dgm:dir/>
          <dgm:resizeHandles val="exact"/>
        </dgm:presLayoutVars>
      </dgm:prSet>
      <dgm:spPr/>
    </dgm:pt>
    <dgm:pt modelId="{59EB2F85-EFFA-AF4F-8052-B313921B4BC3}" type="pres">
      <dgm:prSet presAssocID="{40D2720F-7421-4D2B-A51A-2B683E142E55}" presName="node" presStyleLbl="node1" presStyleIdx="0" presStyleCnt="7">
        <dgm:presLayoutVars>
          <dgm:bulletEnabled val="1"/>
        </dgm:presLayoutVars>
      </dgm:prSet>
      <dgm:spPr/>
    </dgm:pt>
    <dgm:pt modelId="{81CF8BC3-ACA0-9943-A627-13A3A259D328}" type="pres">
      <dgm:prSet presAssocID="{2C641BBB-1586-49C5-9B89-A7DF477A5975}" presName="sibTrans" presStyleCnt="0"/>
      <dgm:spPr/>
    </dgm:pt>
    <dgm:pt modelId="{E6FBF140-384E-B144-A4B7-2225BD022096}" type="pres">
      <dgm:prSet presAssocID="{C7BA4A12-96FD-4B39-AA26-7E1818F54590}" presName="node" presStyleLbl="node1" presStyleIdx="1" presStyleCnt="7">
        <dgm:presLayoutVars>
          <dgm:bulletEnabled val="1"/>
        </dgm:presLayoutVars>
      </dgm:prSet>
      <dgm:spPr/>
    </dgm:pt>
    <dgm:pt modelId="{0E44E05D-31B7-714C-B267-D18D3204B804}" type="pres">
      <dgm:prSet presAssocID="{9D39E868-742F-4602-B1B7-1F3B9ABA8572}" presName="sibTrans" presStyleCnt="0"/>
      <dgm:spPr/>
    </dgm:pt>
    <dgm:pt modelId="{53C10F41-239D-2044-8D1E-F6A60C4B0CF9}" type="pres">
      <dgm:prSet presAssocID="{B22171A7-A37B-496D-A825-CC20797817BF}" presName="node" presStyleLbl="node1" presStyleIdx="2" presStyleCnt="7">
        <dgm:presLayoutVars>
          <dgm:bulletEnabled val="1"/>
        </dgm:presLayoutVars>
      </dgm:prSet>
      <dgm:spPr/>
    </dgm:pt>
    <dgm:pt modelId="{D6C17008-44E6-B643-8F92-F83029484CF1}" type="pres">
      <dgm:prSet presAssocID="{0FF3EC72-2410-45F5-AB7B-D06847CC3159}" presName="sibTrans" presStyleCnt="0"/>
      <dgm:spPr/>
    </dgm:pt>
    <dgm:pt modelId="{F2ED3E2E-A9C6-284C-BC62-1CB0CD63FCCE}" type="pres">
      <dgm:prSet presAssocID="{5A1F3F04-9E60-4423-BB16-572052B31042}" presName="node" presStyleLbl="node1" presStyleIdx="3" presStyleCnt="7">
        <dgm:presLayoutVars>
          <dgm:bulletEnabled val="1"/>
        </dgm:presLayoutVars>
      </dgm:prSet>
      <dgm:spPr/>
    </dgm:pt>
    <dgm:pt modelId="{80AE5998-F323-B946-ADF3-6EFA1DB43109}" type="pres">
      <dgm:prSet presAssocID="{BFC1926E-055F-4FE5-ABE7-2964AF71C409}" presName="sibTrans" presStyleCnt="0"/>
      <dgm:spPr/>
    </dgm:pt>
    <dgm:pt modelId="{688BE519-EF3C-7049-BC98-560E9786BC61}" type="pres">
      <dgm:prSet presAssocID="{639737FF-BF17-4E80-8F4D-4FD94173C00D}" presName="node" presStyleLbl="node1" presStyleIdx="4" presStyleCnt="7">
        <dgm:presLayoutVars>
          <dgm:bulletEnabled val="1"/>
        </dgm:presLayoutVars>
      </dgm:prSet>
      <dgm:spPr/>
    </dgm:pt>
    <dgm:pt modelId="{4B25408E-E425-D24B-BF61-03575BDB4F60}" type="pres">
      <dgm:prSet presAssocID="{B0A32FDF-A3FF-44EB-89A1-9C087EE57912}" presName="sibTrans" presStyleCnt="0"/>
      <dgm:spPr/>
    </dgm:pt>
    <dgm:pt modelId="{064B055A-32BC-F841-A868-0D355B77CDA0}" type="pres">
      <dgm:prSet presAssocID="{6652586E-3B6A-4C5B-96B1-D15C6277D4A0}" presName="node" presStyleLbl="node1" presStyleIdx="5" presStyleCnt="7">
        <dgm:presLayoutVars>
          <dgm:bulletEnabled val="1"/>
        </dgm:presLayoutVars>
      </dgm:prSet>
      <dgm:spPr/>
    </dgm:pt>
    <dgm:pt modelId="{C6178D1D-2528-DE40-8936-28ADD559D4F3}" type="pres">
      <dgm:prSet presAssocID="{E39454CE-9BDC-4EDA-96BE-73ABF0D84DFE}" presName="sibTrans" presStyleCnt="0"/>
      <dgm:spPr/>
    </dgm:pt>
    <dgm:pt modelId="{721E5A1B-D486-D745-9D23-D4BB306D9AE3}" type="pres">
      <dgm:prSet presAssocID="{8BFE474F-D389-4523-953C-8DAA582E450F}" presName="node" presStyleLbl="node1" presStyleIdx="6" presStyleCnt="7">
        <dgm:presLayoutVars>
          <dgm:bulletEnabled val="1"/>
        </dgm:presLayoutVars>
      </dgm:prSet>
      <dgm:spPr/>
    </dgm:pt>
  </dgm:ptLst>
  <dgm:cxnLst>
    <dgm:cxn modelId="{C8DE2705-ECE5-834A-8954-27396434D3AD}" type="presOf" srcId="{5A1F3F04-9E60-4423-BB16-572052B31042}" destId="{F2ED3E2E-A9C6-284C-BC62-1CB0CD63FCCE}" srcOrd="0" destOrd="0" presId="urn:microsoft.com/office/officeart/2005/8/layout/default"/>
    <dgm:cxn modelId="{C6EF1711-1AB5-0F4D-997A-A9E318D0F9BF}" type="presOf" srcId="{8BFE474F-D389-4523-953C-8DAA582E450F}" destId="{721E5A1B-D486-D745-9D23-D4BB306D9AE3}" srcOrd="0" destOrd="0" presId="urn:microsoft.com/office/officeart/2005/8/layout/default"/>
    <dgm:cxn modelId="{B8114C1F-1156-4E65-82C5-6C0E4B955D71}" srcId="{745C124A-44BF-4B99-BD63-1E9FB711BC76}" destId="{40D2720F-7421-4D2B-A51A-2B683E142E55}" srcOrd="0" destOrd="0" parTransId="{4AC1122E-6B97-479B-B35B-BD99614C58B8}" sibTransId="{2C641BBB-1586-49C5-9B89-A7DF477A5975}"/>
    <dgm:cxn modelId="{810D6D56-BF2A-4C05-A6D2-BE8D28092339}" srcId="{745C124A-44BF-4B99-BD63-1E9FB711BC76}" destId="{C7BA4A12-96FD-4B39-AA26-7E1818F54590}" srcOrd="1" destOrd="0" parTransId="{284876F6-94D3-44FC-AC7F-020DE1604974}" sibTransId="{9D39E868-742F-4602-B1B7-1F3B9ABA8572}"/>
    <dgm:cxn modelId="{B63BE37F-2305-F549-B550-753C62170287}" type="presOf" srcId="{639737FF-BF17-4E80-8F4D-4FD94173C00D}" destId="{688BE519-EF3C-7049-BC98-560E9786BC61}" srcOrd="0" destOrd="0" presId="urn:microsoft.com/office/officeart/2005/8/layout/default"/>
    <dgm:cxn modelId="{76D6C682-F0C0-894D-8EE8-2B676DD35B03}" type="presOf" srcId="{40D2720F-7421-4D2B-A51A-2B683E142E55}" destId="{59EB2F85-EFFA-AF4F-8052-B313921B4BC3}" srcOrd="0" destOrd="0" presId="urn:microsoft.com/office/officeart/2005/8/layout/default"/>
    <dgm:cxn modelId="{E47AEE83-CC2C-4AA7-9FB4-DF0EA4F9D749}" srcId="{745C124A-44BF-4B99-BD63-1E9FB711BC76}" destId="{639737FF-BF17-4E80-8F4D-4FD94173C00D}" srcOrd="4" destOrd="0" parTransId="{9ADE7CDD-9329-4186-A3DF-A86E0FD28EC7}" sibTransId="{B0A32FDF-A3FF-44EB-89A1-9C087EE57912}"/>
    <dgm:cxn modelId="{E43B3293-BDF2-400B-8237-E622295AB3F2}" srcId="{745C124A-44BF-4B99-BD63-1E9FB711BC76}" destId="{8BFE474F-D389-4523-953C-8DAA582E450F}" srcOrd="6" destOrd="0" parTransId="{00DEB16D-4222-4592-8863-A116FEA2FF81}" sibTransId="{7C593452-8DA9-419A-9C3D-1A9B78281985}"/>
    <dgm:cxn modelId="{E48836AC-97BB-1940-A38E-F4EC90750DC4}" type="presOf" srcId="{745C124A-44BF-4B99-BD63-1E9FB711BC76}" destId="{785667AF-A6D5-234F-A67D-A021F5FBEC64}" srcOrd="0" destOrd="0" presId="urn:microsoft.com/office/officeart/2005/8/layout/default"/>
    <dgm:cxn modelId="{B85A36BE-521E-4240-A023-C71BC486E7D0}" type="presOf" srcId="{C7BA4A12-96FD-4B39-AA26-7E1818F54590}" destId="{E6FBF140-384E-B144-A4B7-2225BD022096}" srcOrd="0" destOrd="0" presId="urn:microsoft.com/office/officeart/2005/8/layout/default"/>
    <dgm:cxn modelId="{FD7F04C2-478E-9F48-970D-A7E5293A696E}" type="presOf" srcId="{6652586E-3B6A-4C5B-96B1-D15C6277D4A0}" destId="{064B055A-32BC-F841-A868-0D355B77CDA0}" srcOrd="0" destOrd="0" presId="urn:microsoft.com/office/officeart/2005/8/layout/default"/>
    <dgm:cxn modelId="{5AE1F8C2-A148-4328-8100-36DD364EF478}" srcId="{745C124A-44BF-4B99-BD63-1E9FB711BC76}" destId="{B22171A7-A37B-496D-A825-CC20797817BF}" srcOrd="2" destOrd="0" parTransId="{B13AA75C-CBF4-48E2-8839-287CE23465D3}" sibTransId="{0FF3EC72-2410-45F5-AB7B-D06847CC3159}"/>
    <dgm:cxn modelId="{D333C3CE-55AA-4386-9C85-C00261632C3A}" srcId="{745C124A-44BF-4B99-BD63-1E9FB711BC76}" destId="{6652586E-3B6A-4C5B-96B1-D15C6277D4A0}" srcOrd="5" destOrd="0" parTransId="{270A4AF5-9735-4E70-A117-A1D39E69AE7B}" sibTransId="{E39454CE-9BDC-4EDA-96BE-73ABF0D84DFE}"/>
    <dgm:cxn modelId="{F7825ED7-B4A9-40A2-9F63-6C61C60628D7}" srcId="{745C124A-44BF-4B99-BD63-1E9FB711BC76}" destId="{5A1F3F04-9E60-4423-BB16-572052B31042}" srcOrd="3" destOrd="0" parTransId="{5C5A13B6-565E-4CED-BAD4-0686AB24FDC1}" sibTransId="{BFC1926E-055F-4FE5-ABE7-2964AF71C409}"/>
    <dgm:cxn modelId="{15251BDA-8DD8-214F-B8D0-C6B34017B935}" type="presOf" srcId="{B22171A7-A37B-496D-A825-CC20797817BF}" destId="{53C10F41-239D-2044-8D1E-F6A60C4B0CF9}" srcOrd="0" destOrd="0" presId="urn:microsoft.com/office/officeart/2005/8/layout/default"/>
    <dgm:cxn modelId="{0D2D5089-17BA-C748-93F2-18C5A3A15505}" type="presParOf" srcId="{785667AF-A6D5-234F-A67D-A021F5FBEC64}" destId="{59EB2F85-EFFA-AF4F-8052-B313921B4BC3}" srcOrd="0" destOrd="0" presId="urn:microsoft.com/office/officeart/2005/8/layout/default"/>
    <dgm:cxn modelId="{1071264D-63FF-4249-8B6B-CF8DA5FD9CBE}" type="presParOf" srcId="{785667AF-A6D5-234F-A67D-A021F5FBEC64}" destId="{81CF8BC3-ACA0-9943-A627-13A3A259D328}" srcOrd="1" destOrd="0" presId="urn:microsoft.com/office/officeart/2005/8/layout/default"/>
    <dgm:cxn modelId="{4DE46ECE-D970-D24C-9F3A-58964B1D58D8}" type="presParOf" srcId="{785667AF-A6D5-234F-A67D-A021F5FBEC64}" destId="{E6FBF140-384E-B144-A4B7-2225BD022096}" srcOrd="2" destOrd="0" presId="urn:microsoft.com/office/officeart/2005/8/layout/default"/>
    <dgm:cxn modelId="{078D2851-AC10-3542-B81F-1F60BB3BEB7A}" type="presParOf" srcId="{785667AF-A6D5-234F-A67D-A021F5FBEC64}" destId="{0E44E05D-31B7-714C-B267-D18D3204B804}" srcOrd="3" destOrd="0" presId="urn:microsoft.com/office/officeart/2005/8/layout/default"/>
    <dgm:cxn modelId="{3AF37708-DC66-DF48-80AC-3E34E7AA9645}" type="presParOf" srcId="{785667AF-A6D5-234F-A67D-A021F5FBEC64}" destId="{53C10F41-239D-2044-8D1E-F6A60C4B0CF9}" srcOrd="4" destOrd="0" presId="urn:microsoft.com/office/officeart/2005/8/layout/default"/>
    <dgm:cxn modelId="{76D59A57-F304-DE44-8D20-29636F20C473}" type="presParOf" srcId="{785667AF-A6D5-234F-A67D-A021F5FBEC64}" destId="{D6C17008-44E6-B643-8F92-F83029484CF1}" srcOrd="5" destOrd="0" presId="urn:microsoft.com/office/officeart/2005/8/layout/default"/>
    <dgm:cxn modelId="{38E7030A-BF21-3C43-B9F1-B4E594C7387B}" type="presParOf" srcId="{785667AF-A6D5-234F-A67D-A021F5FBEC64}" destId="{F2ED3E2E-A9C6-284C-BC62-1CB0CD63FCCE}" srcOrd="6" destOrd="0" presId="urn:microsoft.com/office/officeart/2005/8/layout/default"/>
    <dgm:cxn modelId="{3DD1AA66-BF79-DD45-B249-F0F6618AAAA3}" type="presParOf" srcId="{785667AF-A6D5-234F-A67D-A021F5FBEC64}" destId="{80AE5998-F323-B946-ADF3-6EFA1DB43109}" srcOrd="7" destOrd="0" presId="urn:microsoft.com/office/officeart/2005/8/layout/default"/>
    <dgm:cxn modelId="{5AF11C68-ACBD-9A48-A53B-42FD665115D5}" type="presParOf" srcId="{785667AF-A6D5-234F-A67D-A021F5FBEC64}" destId="{688BE519-EF3C-7049-BC98-560E9786BC61}" srcOrd="8" destOrd="0" presId="urn:microsoft.com/office/officeart/2005/8/layout/default"/>
    <dgm:cxn modelId="{3FFAC854-CAE0-A440-8D22-F6A0625DD3CF}" type="presParOf" srcId="{785667AF-A6D5-234F-A67D-A021F5FBEC64}" destId="{4B25408E-E425-D24B-BF61-03575BDB4F60}" srcOrd="9" destOrd="0" presId="urn:microsoft.com/office/officeart/2005/8/layout/default"/>
    <dgm:cxn modelId="{9AEC70E5-8AF0-0847-BD0F-92E56001FCFA}" type="presParOf" srcId="{785667AF-A6D5-234F-A67D-A021F5FBEC64}" destId="{064B055A-32BC-F841-A868-0D355B77CDA0}" srcOrd="10" destOrd="0" presId="urn:microsoft.com/office/officeart/2005/8/layout/default"/>
    <dgm:cxn modelId="{64DDBC11-4458-044E-B1B8-387445247ADE}" type="presParOf" srcId="{785667AF-A6D5-234F-A67D-A021F5FBEC64}" destId="{C6178D1D-2528-DE40-8936-28ADD559D4F3}" srcOrd="11" destOrd="0" presId="urn:microsoft.com/office/officeart/2005/8/layout/default"/>
    <dgm:cxn modelId="{AC96F1E7-B00B-824E-99D6-5C28948C9FDA}" type="presParOf" srcId="{785667AF-A6D5-234F-A67D-A021F5FBEC64}" destId="{721E5A1B-D486-D745-9D23-D4BB306D9AE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B2F85-EFFA-AF4F-8052-B313921B4BC3}">
      <dsp:nvSpPr>
        <dsp:cNvPr id="0" name=""/>
        <dsp:cNvSpPr/>
      </dsp:nvSpPr>
      <dsp:spPr>
        <a:xfrm>
          <a:off x="3080" y="48940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Fuzzing</a:t>
          </a:r>
        </a:p>
      </dsp:txBody>
      <dsp:txXfrm>
        <a:off x="3080" y="489401"/>
        <a:ext cx="2444055" cy="1466433"/>
      </dsp:txXfrm>
    </dsp:sp>
    <dsp:sp modelId="{E6FBF140-384E-B144-A4B7-2225BD022096}">
      <dsp:nvSpPr>
        <dsp:cNvPr id="0" name=""/>
        <dsp:cNvSpPr/>
      </dsp:nvSpPr>
      <dsp:spPr>
        <a:xfrm>
          <a:off x="2691541" y="48940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Finding offset</a:t>
          </a:r>
        </a:p>
      </dsp:txBody>
      <dsp:txXfrm>
        <a:off x="2691541" y="489401"/>
        <a:ext cx="2444055" cy="1466433"/>
      </dsp:txXfrm>
    </dsp:sp>
    <dsp:sp modelId="{53C10F41-239D-2044-8D1E-F6A60C4B0CF9}">
      <dsp:nvSpPr>
        <dsp:cNvPr id="0" name=""/>
        <dsp:cNvSpPr/>
      </dsp:nvSpPr>
      <dsp:spPr>
        <a:xfrm>
          <a:off x="5380002" y="48940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Overwriting EIP</a:t>
          </a:r>
        </a:p>
      </dsp:txBody>
      <dsp:txXfrm>
        <a:off x="5380002" y="489401"/>
        <a:ext cx="2444055" cy="1466433"/>
      </dsp:txXfrm>
    </dsp:sp>
    <dsp:sp modelId="{F2ED3E2E-A9C6-284C-BC62-1CB0CD63FCCE}">
      <dsp:nvSpPr>
        <dsp:cNvPr id="0" name=""/>
        <dsp:cNvSpPr/>
      </dsp:nvSpPr>
      <dsp:spPr>
        <a:xfrm>
          <a:off x="8068463" y="48940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Finding Bad characters</a:t>
          </a:r>
        </a:p>
      </dsp:txBody>
      <dsp:txXfrm>
        <a:off x="8068463" y="489401"/>
        <a:ext cx="2444055" cy="1466433"/>
      </dsp:txXfrm>
    </dsp:sp>
    <dsp:sp modelId="{688BE519-EF3C-7049-BC98-560E9786BC61}">
      <dsp:nvSpPr>
        <dsp:cNvPr id="0" name=""/>
        <dsp:cNvSpPr/>
      </dsp:nvSpPr>
      <dsp:spPr>
        <a:xfrm>
          <a:off x="1347311" y="2200240"/>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Finding Right Module</a:t>
          </a:r>
        </a:p>
      </dsp:txBody>
      <dsp:txXfrm>
        <a:off x="1347311" y="2200240"/>
        <a:ext cx="2444055" cy="1466433"/>
      </dsp:txXfrm>
    </dsp:sp>
    <dsp:sp modelId="{064B055A-32BC-F841-A868-0D355B77CDA0}">
      <dsp:nvSpPr>
        <dsp:cNvPr id="0" name=""/>
        <dsp:cNvSpPr/>
      </dsp:nvSpPr>
      <dsp:spPr>
        <a:xfrm>
          <a:off x="4035772" y="2200240"/>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Generating shellcode</a:t>
          </a:r>
        </a:p>
      </dsp:txBody>
      <dsp:txXfrm>
        <a:off x="4035772" y="2200240"/>
        <a:ext cx="2444055" cy="1466433"/>
      </dsp:txXfrm>
    </dsp:sp>
    <dsp:sp modelId="{721E5A1B-D486-D745-9D23-D4BB306D9AE3}">
      <dsp:nvSpPr>
        <dsp:cNvPr id="0" name=""/>
        <dsp:cNvSpPr/>
      </dsp:nvSpPr>
      <dsp:spPr>
        <a:xfrm>
          <a:off x="6724233" y="2200240"/>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Exploit !!!</a:t>
          </a:r>
        </a:p>
      </dsp:txBody>
      <dsp:txXfrm>
        <a:off x="6724233" y="2200240"/>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770ED4-2369-A79E-F239-DA9B6B8B71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456BF69-7E2E-B9E5-2FB0-EE86336B7E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D9B2EF-2E97-47F0-B600-B6E2B77F9066}" type="datetimeFigureOut">
              <a:rPr lang="en-US" smtClean="0"/>
              <a:t>9/26/24</a:t>
            </a:fld>
            <a:endParaRPr lang="en-US"/>
          </a:p>
        </p:txBody>
      </p:sp>
      <p:sp>
        <p:nvSpPr>
          <p:cNvPr id="4" name="Footer Placeholder 3">
            <a:extLst>
              <a:ext uri="{FF2B5EF4-FFF2-40B4-BE49-F238E27FC236}">
                <a16:creationId xmlns:a16="http://schemas.microsoft.com/office/drawing/2014/main" id="{64256D15-A95A-04BE-3B1F-A99531E2EC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0A0218-83A5-7959-4F8B-CBAFCA209E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A6119-A7EE-4959-9ADF-7CED02558A0E}" type="slidenum">
              <a:rPr lang="en-US" smtClean="0"/>
              <a:t>‹#›</a:t>
            </a:fld>
            <a:endParaRPr lang="en-US"/>
          </a:p>
        </p:txBody>
      </p:sp>
    </p:spTree>
    <p:extLst>
      <p:ext uri="{BB962C8B-B14F-4D97-AF65-F5344CB8AC3E}">
        <p14:creationId xmlns:p14="http://schemas.microsoft.com/office/powerpoint/2010/main" val="223629933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0B47F-F45A-4546-8DEE-C285E12EFF93}" type="datetimeFigureOut">
              <a:rPr lang="en-US" smtClean="0"/>
              <a:t>9/26/24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56804-FA58-4E09-AF1E-325B9BAF03A0}" type="slidenum">
              <a:rPr lang="en-US" smtClean="0"/>
              <a:t>‹#›</a:t>
            </a:fld>
            <a:endParaRPr lang="en-US"/>
          </a:p>
        </p:txBody>
      </p:sp>
    </p:spTree>
    <p:extLst>
      <p:ext uri="{BB962C8B-B14F-4D97-AF65-F5344CB8AC3E}">
        <p14:creationId xmlns:p14="http://schemas.microsoft.com/office/powerpoint/2010/main" val="420335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64000">
              <a:srgbClr val="689A36"/>
            </a:gs>
            <a:gs pos="0">
              <a:srgbClr val="3E8E44"/>
            </a:gs>
            <a:gs pos="100000">
              <a:srgbClr val="80B43E"/>
            </a:gs>
          </a:gsLst>
          <a:lin ang="19200000" scaled="0"/>
          <a:tileRect/>
        </a:gradFill>
        <a:effectLst/>
      </p:bgPr>
    </p:bg>
    <p:spTree>
      <p:nvGrpSpPr>
        <p:cNvPr id="1" name=""/>
        <p:cNvGrpSpPr/>
        <p:nvPr/>
      </p:nvGrpSpPr>
      <p:grpSpPr>
        <a:xfrm>
          <a:off x="0" y="0"/>
          <a:ext cx="0" cy="0"/>
          <a:chOff x="0" y="0"/>
          <a:chExt cx="0" cy="0"/>
        </a:xfrm>
      </p:grpSpPr>
      <p:pic>
        <p:nvPicPr>
          <p:cNvPr id="2" name="Green background" descr="A green screen with a green background&#10;&#10;Description automatically generated">
            <a:extLst>
              <a:ext uri="{FF2B5EF4-FFF2-40B4-BE49-F238E27FC236}">
                <a16:creationId xmlns:a16="http://schemas.microsoft.com/office/drawing/2014/main" id="{C5627549-7BBE-4109-5850-C4F763CB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3" y="-11723"/>
            <a:ext cx="12234836" cy="6882095"/>
          </a:xfrm>
          <a:prstGeom prst="rect">
            <a:avLst/>
          </a:prstGeom>
        </p:spPr>
      </p:pic>
      <p:sp>
        <p:nvSpPr>
          <p:cNvPr id="76" name="Title">
            <a:extLst>
              <a:ext uri="{FF2B5EF4-FFF2-40B4-BE49-F238E27FC236}">
                <a16:creationId xmlns:a16="http://schemas.microsoft.com/office/drawing/2014/main" id="{15D61141-19B5-3DDA-06BE-5C257084B928}"/>
              </a:ext>
            </a:extLst>
          </p:cNvPr>
          <p:cNvSpPr>
            <a:spLocks noGrp="1"/>
          </p:cNvSpPr>
          <p:nvPr>
            <p:ph type="body" sz="quarter" idx="11" hasCustomPrompt="1"/>
          </p:nvPr>
        </p:nvSpPr>
        <p:spPr>
          <a:xfrm>
            <a:off x="6151776" y="2583773"/>
            <a:ext cx="5127139" cy="1345497"/>
          </a:xfrm>
        </p:spPr>
        <p:txBody>
          <a:bodyPr wrap="square" lIns="0" tIns="0" rIns="0" bIns="0" anchor="t">
            <a:spAutoFit/>
          </a:bodyPr>
          <a:lstStyle>
            <a:lvl1pPr marL="0" indent="0">
              <a:spcAft>
                <a:spcPts val="2000"/>
              </a:spcAft>
              <a:buNone/>
              <a:defRPr lang="en-US" sz="4200" b="1" kern="1200" dirty="0" smtClean="0">
                <a:solidFill>
                  <a:schemeClr val="bg1"/>
                </a:solidFill>
                <a:latin typeface="+mj-lt"/>
                <a:ea typeface="+mj-ea"/>
                <a:cs typeface="+mj-cs"/>
              </a:defRPr>
            </a:lvl1pPr>
            <a:lvl2pPr marL="0" indent="0">
              <a:buNone/>
              <a:defRPr lang="en-US" sz="3200" kern="1200" dirty="0">
                <a:solidFill>
                  <a:schemeClr val="bg1"/>
                </a:solidFill>
                <a:latin typeface="+mn-lt"/>
                <a:ea typeface="+mn-ea"/>
                <a:cs typeface="+mn-cs"/>
              </a:defRPr>
            </a:lvl2pPr>
            <a:lvl3pPr marL="914400" indent="0">
              <a:buNone/>
              <a:defRPr/>
            </a:lvl3pPr>
          </a:lstStyle>
          <a:p>
            <a:pPr lvl="0"/>
            <a:r>
              <a:rPr lang="en-US" dirty="0"/>
              <a:t>Title</a:t>
            </a:r>
          </a:p>
          <a:p>
            <a:pPr lvl="1"/>
            <a:r>
              <a:rPr lang="en-US" dirty="0"/>
              <a:t>Subtitle</a:t>
            </a:r>
          </a:p>
        </p:txBody>
      </p:sp>
      <p:sp>
        <p:nvSpPr>
          <p:cNvPr id="4" name="Cornflower rectangle">
            <a:extLst>
              <a:ext uri="{FF2B5EF4-FFF2-40B4-BE49-F238E27FC236}">
                <a16:creationId xmlns:a16="http://schemas.microsoft.com/office/drawing/2014/main" id="{E38AA757-1C5A-166C-38DC-AEBC7373B1E1}"/>
              </a:ext>
            </a:extLst>
          </p:cNvPr>
          <p:cNvSpPr/>
          <p:nvPr/>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rnflower rectangle">
            <a:extLst>
              <a:ext uri="{FF2B5EF4-FFF2-40B4-BE49-F238E27FC236}">
                <a16:creationId xmlns:a16="http://schemas.microsoft.com/office/drawing/2014/main" id="{CB48E425-5265-9C09-3723-90AB613E0AD1}"/>
              </a:ext>
            </a:extLst>
          </p:cNvPr>
          <p:cNvSpPr/>
          <p:nvPr/>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rnflower rectangle">
            <a:extLst>
              <a:ext uri="{FF2B5EF4-FFF2-40B4-BE49-F238E27FC236}">
                <a16:creationId xmlns:a16="http://schemas.microsoft.com/office/drawing/2014/main" id="{45BA79D8-8470-4912-C441-A5A11C82C57A}"/>
              </a:ext>
            </a:extLst>
          </p:cNvPr>
          <p:cNvSpPr/>
          <p:nvPr userDrawn="1"/>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35663B3E-FBD1-3E24-CCDF-EC6F8C064057}"/>
              </a:ext>
            </a:extLst>
          </p:cNvPr>
          <p:cNvCxnSpPr/>
          <p:nvPr userDrawn="1"/>
        </p:nvCxnSpPr>
        <p:spPr>
          <a:xfrm>
            <a:off x="5228491" y="1644034"/>
            <a:ext cx="0" cy="30597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313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L, Photo 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2510631"/>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6210303" y="365125"/>
            <a:ext cx="5134212" cy="5616575"/>
          </a:xfrm>
          <a:prstGeom prst="roundRect">
            <a:avLst>
              <a:gd name="adj" fmla="val 5472"/>
            </a:avLst>
          </a:prstGeom>
          <a:solidFill>
            <a:schemeClr val="bg1">
              <a:lumMod val="50000"/>
            </a:schemeClr>
          </a:solidFill>
        </p:spPr>
        <p:txBody>
          <a:bodyPr wrap="square">
            <a:noAutofit/>
          </a:bodyPr>
          <a:lstStyle/>
          <a:p>
            <a:r>
              <a:rPr lang="en-GB"/>
              <a:t>Click icon to add picture</a:t>
            </a:r>
            <a:endParaRPr lang="en-US"/>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381578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 photo 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6210300" y="365125"/>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4ABA2979-BDEE-D0F3-479B-7792AA806875}"/>
              </a:ext>
            </a:extLst>
          </p:cNvPr>
          <p:cNvSpPr>
            <a:spLocks noGrp="1"/>
          </p:cNvSpPr>
          <p:nvPr>
            <p:ph sz="half" idx="1"/>
          </p:nvPr>
        </p:nvSpPr>
        <p:spPr>
          <a:xfrm>
            <a:off x="6210300" y="1825625"/>
            <a:ext cx="5143500" cy="4156075"/>
          </a:xfrm>
        </p:spPr>
        <p:txBody>
          <a:bodyPr/>
          <a:lstStyle/>
          <a:p>
            <a:pPr lvl="0"/>
            <a:r>
              <a:rPr lang="en-GB"/>
              <a:t>Click to edit Master text styles</a:t>
            </a:r>
          </a:p>
          <a:p>
            <a:pPr lvl="1"/>
            <a:r>
              <a:rPr lang="en-GB"/>
              <a:t>Second level</a:t>
            </a:r>
          </a:p>
          <a:p>
            <a:pPr lvl="2"/>
            <a:r>
              <a:rPr lang="en-GB"/>
              <a:t>Third level</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838200" y="365125"/>
            <a:ext cx="5143500" cy="5616575"/>
          </a:xfrm>
          <a:prstGeom prst="roundRect">
            <a:avLst>
              <a:gd name="adj" fmla="val 5472"/>
            </a:avLst>
          </a:prstGeom>
          <a:solidFill>
            <a:schemeClr val="bg1">
              <a:lumMod val="50000"/>
            </a:schemeClr>
          </a:solidFill>
        </p:spPr>
        <p:txBody>
          <a:bodyPr wrap="square">
            <a:noAutofit/>
          </a:bodyPr>
          <a:lstStyle/>
          <a:p>
            <a:r>
              <a:rPr lang="en-GB"/>
              <a:t>Click icon to add picture</a:t>
            </a:r>
            <a:endParaRPr lang="en-US"/>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197569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R, photo 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6210300" y="2499520"/>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838200" y="342901"/>
            <a:ext cx="5143500" cy="5638800"/>
          </a:xfrm>
          <a:prstGeom prst="roundRect">
            <a:avLst>
              <a:gd name="adj" fmla="val 5472"/>
            </a:avLst>
          </a:prstGeom>
          <a:solidFill>
            <a:schemeClr val="bg1">
              <a:lumMod val="50000"/>
            </a:schemeClr>
          </a:solidFill>
        </p:spPr>
        <p:txBody>
          <a:bodyPr wrap="square">
            <a:noAutofit/>
          </a:bodyPr>
          <a:lstStyle/>
          <a:p>
            <a:r>
              <a:rPr lang="en-GB"/>
              <a:t>Click icon to add picture</a:t>
            </a:r>
            <a:endParaRPr lang="en-US"/>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137115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g photo, freeform title">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98043546-5623-E018-61D4-C906F853284D}"/>
              </a:ext>
            </a:extLst>
          </p:cNvPr>
          <p:cNvSpPr>
            <a:spLocks noGrp="1"/>
          </p:cNvSpPr>
          <p:nvPr>
            <p:ph type="pic" sz="quarter" idx="10" hasCustomPrompt="1"/>
          </p:nvPr>
        </p:nvSpPr>
        <p:spPr>
          <a:xfrm>
            <a:off x="0" y="0"/>
            <a:ext cx="12192000" cy="6858000"/>
          </a:xfrm>
          <a:solidFill>
            <a:schemeClr val="bg1">
              <a:lumMod val="50000"/>
            </a:schemeClr>
          </a:solidFill>
        </p:spPr>
        <p:txBody>
          <a:bodyPr anchor="ctr"/>
          <a:lstStyle>
            <a:lvl1pPr algn="r">
              <a:defRPr/>
            </a:lvl1pPr>
          </a:lstStyle>
          <a:p>
            <a:r>
              <a:rPr lang="en-US"/>
              <a:t>&lt;Click icon to add photo</a:t>
            </a:r>
          </a:p>
        </p:txBody>
      </p:sp>
      <p:sp>
        <p:nvSpPr>
          <p:cNvPr id="2" name="Title">
            <a:extLst>
              <a:ext uri="{FF2B5EF4-FFF2-40B4-BE49-F238E27FC236}">
                <a16:creationId xmlns:a16="http://schemas.microsoft.com/office/drawing/2014/main" id="{32C0825C-4A12-DB2E-D5CD-89524E2AF510}"/>
              </a:ext>
            </a:extLst>
          </p:cNvPr>
          <p:cNvSpPr>
            <a:spLocks noGrp="1"/>
          </p:cNvSpPr>
          <p:nvPr>
            <p:ph type="title" hasCustomPrompt="1"/>
          </p:nvPr>
        </p:nvSpPr>
        <p:spPr>
          <a:xfrm>
            <a:off x="838200" y="5032418"/>
            <a:ext cx="10515600" cy="884718"/>
          </a:xfrm>
          <a:prstGeom prst="rect">
            <a:avLst/>
          </a:prstGeom>
          <a:noFill/>
        </p:spPr>
        <p:txBody>
          <a:bodyPr lIns="182880" tIns="182880" rIns="182880" bIns="182880">
            <a:spAutoFit/>
          </a:bodyPr>
          <a:lstStyle>
            <a:lvl1pPr>
              <a:defRPr b="0">
                <a:solidFill>
                  <a:srgbClr val="FFFFFF"/>
                </a:solidFill>
              </a:defRPr>
            </a:lvl1pPr>
          </a:lstStyle>
          <a:p>
            <a:r>
              <a:rPr lang="en-US"/>
              <a:t>Change title color and position, as needed</a:t>
            </a:r>
          </a:p>
        </p:txBody>
      </p:sp>
    </p:spTree>
    <p:custDataLst>
      <p:tags r:id="rId1"/>
    </p:custDataLst>
    <p:extLst>
      <p:ext uri="{BB962C8B-B14F-4D97-AF65-F5344CB8AC3E}">
        <p14:creationId xmlns:p14="http://schemas.microsoft.com/office/powerpoint/2010/main" val="284814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you slide">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17" name="Green background" descr="A green screen with a green background&#10;&#10;Description automatically generated">
            <a:extLst>
              <a:ext uri="{FF2B5EF4-FFF2-40B4-BE49-F238E27FC236}">
                <a16:creationId xmlns:a16="http://schemas.microsoft.com/office/drawing/2014/main" id="{81970FBB-7937-283F-599D-8A65AB61EB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116" name="TextBox 115">
            <a:extLst>
              <a:ext uri="{FF2B5EF4-FFF2-40B4-BE49-F238E27FC236}">
                <a16:creationId xmlns:a16="http://schemas.microsoft.com/office/drawing/2014/main" id="{49E5FBC0-3B35-ADE3-9569-7B1F98E06938}"/>
              </a:ext>
            </a:extLst>
          </p:cNvPr>
          <p:cNvSpPr txBox="1"/>
          <p:nvPr userDrawn="1"/>
        </p:nvSpPr>
        <p:spPr>
          <a:xfrm>
            <a:off x="4940689" y="6270995"/>
            <a:ext cx="7261510" cy="461665"/>
          </a:xfrm>
          <a:prstGeom prst="rect">
            <a:avLst/>
          </a:prstGeom>
          <a:noFill/>
        </p:spPr>
        <p:txBody>
          <a:bodyPr wrap="square" anchor="ctr">
            <a:spAutoFit/>
          </a:bodyPr>
          <a:lstStyle/>
          <a:p>
            <a:r>
              <a:rPr lang="en-US" sz="800" dirty="0">
                <a:solidFill>
                  <a:schemeClr val="bg1">
                    <a:alpha val="70000"/>
                  </a:schemeClr>
                </a:solidFill>
              </a:rPr>
              <a:t>© 2023 ISC2. All rights reserved. This presentation’s images are subject to copyright protection and used under license from third parties. Do not use images from this presentation in other presentations or documents without first consulting with the creative team. The use of copyrighted images outside the licensed scope constitutes copyright infringement and subjects the user to monetary damages and other penalties.</a:t>
            </a:r>
          </a:p>
        </p:txBody>
      </p:sp>
    </p:spTree>
    <p:custDataLst>
      <p:tags r:id="rId1"/>
    </p:custDataLst>
    <p:extLst>
      <p:ext uri="{BB962C8B-B14F-4D97-AF65-F5344CB8AC3E}">
        <p14:creationId xmlns:p14="http://schemas.microsoft.com/office/powerpoint/2010/main" val="253610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14" name="Green background" descr="A green screen with a green background&#10;&#10;Description automatically generated">
            <a:extLst>
              <a:ext uri="{FF2B5EF4-FFF2-40B4-BE49-F238E27FC236}">
                <a16:creationId xmlns:a16="http://schemas.microsoft.com/office/drawing/2014/main" id="{FF6EB3D9-3937-30A6-F43D-D6785FEAD4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7" name="Title">
            <a:extLst>
              <a:ext uri="{FF2B5EF4-FFF2-40B4-BE49-F238E27FC236}">
                <a16:creationId xmlns:a16="http://schemas.microsoft.com/office/drawing/2014/main" id="{CA9CF3FE-A9F2-25CA-AB74-CA57A974BCF0}"/>
              </a:ext>
            </a:extLst>
          </p:cNvPr>
          <p:cNvSpPr>
            <a:spLocks noGrp="1"/>
          </p:cNvSpPr>
          <p:nvPr>
            <p:ph type="body" sz="quarter" idx="11" hasCustomPrompt="1"/>
          </p:nvPr>
        </p:nvSpPr>
        <p:spPr>
          <a:xfrm>
            <a:off x="612647" y="2773550"/>
            <a:ext cx="8339328" cy="1494255"/>
          </a:xfrm>
        </p:spPr>
        <p:txBody>
          <a:bodyPr wrap="square" lIns="0" tIns="0" rIns="0" bIns="0" anchor="ctr">
            <a:spAutoFit/>
          </a:bodyPr>
          <a:lstStyle>
            <a:lvl1pPr marL="0" indent="0">
              <a:spcAft>
                <a:spcPts val="1000"/>
              </a:spcAft>
              <a:buNone/>
              <a:defRPr lang="en-US" sz="5400" b="1" kern="1200" dirty="0">
                <a:solidFill>
                  <a:schemeClr val="bg1"/>
                </a:solidFill>
                <a:effectLst/>
                <a:latin typeface="+mj-lt"/>
                <a:ea typeface="+mj-ea"/>
                <a:cs typeface="+mj-cs"/>
              </a:defRPr>
            </a:lvl1pPr>
            <a:lvl2pPr marL="0" indent="0">
              <a:buNone/>
              <a:defRPr lang="en-US" sz="4000" kern="1200" dirty="0">
                <a:solidFill>
                  <a:schemeClr val="bg1"/>
                </a:solidFill>
                <a:latin typeface="+mn-lt"/>
                <a:ea typeface="+mn-ea"/>
                <a:cs typeface="+mn-cs"/>
              </a:defRPr>
            </a:lvl2pPr>
            <a:lvl3pPr marL="914400" indent="0">
              <a:buNone/>
              <a:defRPr/>
            </a:lvl3pPr>
          </a:lstStyle>
          <a:p>
            <a:pPr lvl="0"/>
            <a:r>
              <a:rPr lang="en-US"/>
              <a:t>Section Title</a:t>
            </a:r>
          </a:p>
          <a:p>
            <a:pPr lvl="1"/>
            <a:r>
              <a:rPr lang="en-US"/>
              <a:t>Subtitle</a:t>
            </a:r>
          </a:p>
        </p:txBody>
      </p:sp>
      <p:sp>
        <p:nvSpPr>
          <p:cNvPr id="4" name="Cornflower rectangle">
            <a:extLst>
              <a:ext uri="{FF2B5EF4-FFF2-40B4-BE49-F238E27FC236}">
                <a16:creationId xmlns:a16="http://schemas.microsoft.com/office/drawing/2014/main" id="{6A2C3FE9-65C0-E672-7478-9E8D87A1B331}"/>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5" name="ISC2 logo">
            <a:extLst>
              <a:ext uri="{FF2B5EF4-FFF2-40B4-BE49-F238E27FC236}">
                <a16:creationId xmlns:a16="http://schemas.microsoft.com/office/drawing/2014/main" id="{2D1EAC1C-71EF-7B89-BE73-D881B228BCB9}"/>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
        <p:nvSpPr>
          <p:cNvPr id="75" name="Cornflower rectangle">
            <a:extLst>
              <a:ext uri="{FF2B5EF4-FFF2-40B4-BE49-F238E27FC236}">
                <a16:creationId xmlns:a16="http://schemas.microsoft.com/office/drawing/2014/main" id="{A1E6F8E5-AE7B-3239-5F3A-07462095CFE0}"/>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76" name="ISC2 logo">
            <a:extLst>
              <a:ext uri="{FF2B5EF4-FFF2-40B4-BE49-F238E27FC236}">
                <a16:creationId xmlns:a16="http://schemas.microsoft.com/office/drawing/2014/main" id="{8216C7E6-662B-A56E-EC97-4D208AFD5B7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
        <p:nvSpPr>
          <p:cNvPr id="112" name="Cornflower rectangle">
            <a:extLst>
              <a:ext uri="{FF2B5EF4-FFF2-40B4-BE49-F238E27FC236}">
                <a16:creationId xmlns:a16="http://schemas.microsoft.com/office/drawing/2014/main" id="{55856DA0-9376-5A85-373E-74102287087C}"/>
              </a:ext>
            </a:extLst>
          </p:cNvPr>
          <p:cNvSpPr/>
          <p:nvPr userDrawn="1"/>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113" name="ISC2 logo">
            <a:extLst>
              <a:ext uri="{FF2B5EF4-FFF2-40B4-BE49-F238E27FC236}">
                <a16:creationId xmlns:a16="http://schemas.microsoft.com/office/drawing/2014/main" id="{69D66313-35FE-1EDA-8C8D-78AFB1576731}"/>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Tree>
    <p:custDataLst>
      <p:tags r:id="rId1"/>
    </p:custDataLst>
    <p:extLst>
      <p:ext uri="{BB962C8B-B14F-4D97-AF65-F5344CB8AC3E}">
        <p14:creationId xmlns:p14="http://schemas.microsoft.com/office/powerpoint/2010/main" val="28351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2329BD1-534E-A659-B098-C488EE7CF85B}"/>
              </a:ext>
            </a:extLst>
          </p:cNvPr>
          <p:cNvSpPr>
            <a:spLocks noGrp="1"/>
          </p:cNvSpPr>
          <p:nvPr>
            <p:ph type="title" hasCustomPrompt="1"/>
          </p:nvPr>
        </p:nvSpPr>
        <p:spPr/>
        <p:txBody>
          <a:bodyPr>
            <a:noAutofit/>
          </a:bodyPr>
          <a:lstStyle>
            <a:lvl1pPr algn="l">
              <a:defRPr>
                <a:solidFill>
                  <a:schemeClr val="accent1"/>
                </a:solidFil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019CA185-80CE-8863-8DB5-9DF79218E2BA}"/>
              </a:ext>
            </a:extLst>
          </p:cNvPr>
          <p:cNvSpPr>
            <a:spLocks noGrp="1"/>
          </p:cNvSpPr>
          <p:nvPr>
            <p:ph idx="1"/>
          </p:nvPr>
        </p:nvSpPr>
        <p:spPr/>
        <p:txBody>
          <a:bodyPr/>
          <a:lstStyle>
            <a:lvl1pPr>
              <a:spcBef>
                <a:spcPts val="2000"/>
              </a:spcBef>
              <a:defRPr/>
            </a:lvl1pPr>
          </a:lstStyle>
          <a:p>
            <a:pPr lvl="0"/>
            <a:r>
              <a:rPr lang="en-GB"/>
              <a:t>Click to edit Master text styles</a:t>
            </a:r>
          </a:p>
          <a:p>
            <a:pPr lvl="1"/>
            <a:r>
              <a:rPr lang="en-GB"/>
              <a:t>Second level</a:t>
            </a:r>
          </a:p>
          <a:p>
            <a:pPr lvl="2"/>
            <a:r>
              <a:rPr lang="en-GB"/>
              <a:t>Third level</a:t>
            </a:r>
          </a:p>
        </p:txBody>
      </p:sp>
      <p:sp>
        <p:nvSpPr>
          <p:cNvPr id="6" name="Slide Number Placeholder">
            <a:extLst>
              <a:ext uri="{FF2B5EF4-FFF2-40B4-BE49-F238E27FC236}">
                <a16:creationId xmlns:a16="http://schemas.microsoft.com/office/drawing/2014/main" id="{D20F91A4-FCFA-A619-8E91-7F2BE8BEC25A}"/>
              </a:ext>
            </a:extLst>
          </p:cNvPr>
          <p:cNvSpPr>
            <a:spLocks noGrp="1"/>
          </p:cNvSpPr>
          <p:nvPr>
            <p:ph type="sldNum" sz="quarter" idx="12"/>
          </p:nvPr>
        </p:nvSpPr>
        <p:spPr/>
        <p:txBody>
          <a:bodyPr/>
          <a:lstStyle/>
          <a:p>
            <a:fld id="{1DD3B9D9-239E-488F-8200-AC06AA684870}" type="slidenum">
              <a:rPr lang="en-US" smtClean="0"/>
              <a:t>‹#›</a:t>
            </a:fld>
            <a:endParaRPr lang="en-US"/>
          </a:p>
        </p:txBody>
      </p:sp>
      <p:sp>
        <p:nvSpPr>
          <p:cNvPr id="4" name="Footer Placeholder">
            <a:extLst>
              <a:ext uri="{FF2B5EF4-FFF2-40B4-BE49-F238E27FC236}">
                <a16:creationId xmlns:a16="http://schemas.microsoft.com/office/drawing/2014/main" id="{5109EC24-ABE0-3407-89BA-FE2341623680}"/>
              </a:ext>
            </a:extLst>
          </p:cNvPr>
          <p:cNvSpPr>
            <a:spLocks noGrp="1"/>
          </p:cNvSpPr>
          <p:nvPr>
            <p:ph type="ftr" sz="quarter" idx="3"/>
          </p:nvPr>
        </p:nvSpPr>
        <p:spPr>
          <a:xfrm>
            <a:off x="1691640" y="6369858"/>
            <a:ext cx="9612432" cy="365125"/>
          </a:xfrm>
          <a:prstGeom prst="rect">
            <a:avLst/>
          </a:prstGeom>
          <a:noFill/>
        </p:spPr>
        <p:txBody>
          <a:bodyPr vert="horz" lIns="0" tIns="0" rIns="0" bIns="0" rtlCol="0" anchor="ctr"/>
          <a:lstStyle>
            <a:lvl1pPr algn="l">
              <a:defRPr sz="1200">
                <a:solidFill>
                  <a:schemeClr val="bg1">
                    <a:alpha val="70000"/>
                  </a:schemeClr>
                </a:solidFill>
              </a:defRPr>
            </a:lvl1pPr>
          </a:lstStyle>
          <a:p>
            <a:r>
              <a:rPr lang="en-US"/>
              <a:t>Footnotes and Sources DELETE IF NOT NEEDED</a:t>
            </a:r>
          </a:p>
        </p:txBody>
      </p:sp>
    </p:spTree>
    <p:custDataLst>
      <p:tags r:id="rId1"/>
    </p:custDataLst>
    <p:extLst>
      <p:ext uri="{BB962C8B-B14F-4D97-AF65-F5344CB8AC3E}">
        <p14:creationId xmlns:p14="http://schemas.microsoft.com/office/powerpoint/2010/main" val="100847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990EC8E-3D84-91A7-9525-43E65E68E713}"/>
              </a:ext>
            </a:extLst>
          </p:cNvPr>
          <p:cNvSpPr>
            <a:spLocks noGrp="1"/>
          </p:cNvSpPr>
          <p:nvPr>
            <p:ph type="title" hasCustomPrompt="1"/>
          </p:nvPr>
        </p:nvSpPr>
        <p:spPr/>
        <p:txBody>
          <a:bodyPr/>
          <a:lstStyle/>
          <a:p>
            <a:r>
              <a:rPr lang="en-US"/>
              <a:t>Title in sentence case </a:t>
            </a:r>
            <a:br>
              <a:rPr lang="en-US"/>
            </a:br>
            <a:r>
              <a:rPr lang="en-US"/>
              <a:t>(Capitalize first letter only)</a:t>
            </a:r>
          </a:p>
        </p:txBody>
      </p:sp>
      <p:sp>
        <p:nvSpPr>
          <p:cNvPr id="4" name="Footer Placeholder">
            <a:extLst>
              <a:ext uri="{FF2B5EF4-FFF2-40B4-BE49-F238E27FC236}">
                <a16:creationId xmlns:a16="http://schemas.microsoft.com/office/drawing/2014/main" id="{D44C49E4-3E6A-4D5E-C5A4-5992719D47FD}"/>
              </a:ext>
            </a:extLst>
          </p:cNvPr>
          <p:cNvSpPr>
            <a:spLocks noGrp="1"/>
          </p:cNvSpPr>
          <p:nvPr>
            <p:ph type="ftr" sz="quarter" idx="11"/>
          </p:nvPr>
        </p:nvSpPr>
        <p:spPr/>
        <p:txBody>
          <a:bodyPr/>
          <a:lstStyle/>
          <a:p>
            <a:r>
              <a:rPr lang="en-US"/>
              <a:t>Footnotes and Sources DELETE IF NOT NEEDED</a:t>
            </a:r>
          </a:p>
        </p:txBody>
      </p:sp>
      <p:sp>
        <p:nvSpPr>
          <p:cNvPr id="5" name="Slide Number Placeholder">
            <a:extLst>
              <a:ext uri="{FF2B5EF4-FFF2-40B4-BE49-F238E27FC236}">
                <a16:creationId xmlns:a16="http://schemas.microsoft.com/office/drawing/2014/main" id="{CCC40FEC-3BD2-7DC7-4C00-BAE444D528A6}"/>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99518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p:txBody>
          <a:bodyPr/>
          <a:lstStyle/>
          <a:p>
            <a:r>
              <a:rPr lang="en-US"/>
              <a:t>Title in sentence case </a:t>
            </a:r>
            <a:br>
              <a:rPr lang="en-US"/>
            </a:br>
            <a:r>
              <a:rPr lang="en-US"/>
              <a:t>(Capitalize first letter only)</a:t>
            </a:r>
          </a:p>
        </p:txBody>
      </p:sp>
      <p:sp>
        <p:nvSpPr>
          <p:cNvPr id="3" name="Content Placeholder 1">
            <a:extLst>
              <a:ext uri="{FF2B5EF4-FFF2-40B4-BE49-F238E27FC236}">
                <a16:creationId xmlns:a16="http://schemas.microsoft.com/office/drawing/2014/main" id="{4ABA2979-BDEE-D0F3-479B-7792AA806875}"/>
              </a:ext>
            </a:extLst>
          </p:cNvPr>
          <p:cNvSpPr>
            <a:spLocks noGrp="1"/>
          </p:cNvSpPr>
          <p:nvPr>
            <p:ph sz="half" idx="1"/>
          </p:nvPr>
        </p:nvSpPr>
        <p:spPr>
          <a:xfrm>
            <a:off x="838200" y="1825625"/>
            <a:ext cx="5143500" cy="4156075"/>
          </a:xfrm>
        </p:spPr>
        <p:txBody>
          <a:bodyPr tIns="0"/>
          <a:lstStyle/>
          <a:p>
            <a:pPr lvl="0"/>
            <a:r>
              <a:rPr lang="en-GB"/>
              <a:t>Click to edit Master text styles</a:t>
            </a:r>
          </a:p>
          <a:p>
            <a:pPr lvl="1"/>
            <a:r>
              <a:rPr lang="en-GB"/>
              <a:t>Second level</a:t>
            </a:r>
          </a:p>
          <a:p>
            <a:pPr lvl="2"/>
            <a:r>
              <a:rPr lang="en-GB"/>
              <a:t>Third level</a:t>
            </a:r>
          </a:p>
        </p:txBody>
      </p:sp>
      <p:sp>
        <p:nvSpPr>
          <p:cNvPr id="4" name="Content Placeholder 2">
            <a:extLst>
              <a:ext uri="{FF2B5EF4-FFF2-40B4-BE49-F238E27FC236}">
                <a16:creationId xmlns:a16="http://schemas.microsoft.com/office/drawing/2014/main" id="{9BEFAA92-6150-6A78-387F-BA809B431B64}"/>
              </a:ext>
            </a:extLst>
          </p:cNvPr>
          <p:cNvSpPr>
            <a:spLocks noGrp="1"/>
          </p:cNvSpPr>
          <p:nvPr>
            <p:ph sz="half" idx="2"/>
          </p:nvPr>
        </p:nvSpPr>
        <p:spPr>
          <a:xfrm>
            <a:off x="6210300" y="1825625"/>
            <a:ext cx="5143500" cy="4156075"/>
          </a:xfrm>
        </p:spPr>
        <p:txBody>
          <a:bodyPr tIns="0"/>
          <a:lstStyle/>
          <a:p>
            <a:pPr lvl="0"/>
            <a:r>
              <a:rPr lang="en-GB"/>
              <a:t>Click to edit Master text styles</a:t>
            </a:r>
          </a:p>
          <a:p>
            <a:pPr lvl="1"/>
            <a:r>
              <a:rPr lang="en-GB"/>
              <a:t>Second level</a:t>
            </a:r>
          </a:p>
          <a:p>
            <a:pPr lvl="2"/>
            <a:r>
              <a:rPr lang="en-GB"/>
              <a:t>Third level</a:t>
            </a:r>
          </a:p>
        </p:txBody>
      </p:sp>
      <p:sp>
        <p:nvSpPr>
          <p:cNvPr id="6" name="Footer Placeholder">
            <a:extLst>
              <a:ext uri="{FF2B5EF4-FFF2-40B4-BE49-F238E27FC236}">
                <a16:creationId xmlns:a16="http://schemas.microsoft.com/office/drawing/2014/main" id="{2351E783-E801-30D8-EEBF-5A627AF90E02}"/>
              </a:ext>
            </a:extLst>
          </p:cNvPr>
          <p:cNvSpPr>
            <a:spLocks noGrp="1"/>
          </p:cNvSpPr>
          <p:nvPr>
            <p:ph type="ftr" sz="quarter" idx="11"/>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8FEC8E53-0EBE-6B39-B6D6-B3B1F3488973}"/>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140264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488516"/>
            <a:ext cx="10515600" cy="1078782"/>
          </a:xfrm>
        </p:spPr>
        <p:txBody>
          <a:bodyPr/>
          <a:lstStyle>
            <a:lvl1pPr>
              <a:defRPr/>
            </a:lvl1pPr>
          </a:lstStyle>
          <a:p>
            <a:r>
              <a:rPr lang="en-US"/>
              <a:t>Title in sentence case </a:t>
            </a:r>
            <a:br>
              <a:rPr lang="en-US"/>
            </a:br>
            <a:r>
              <a:rPr lang="en-US"/>
              <a:t>(Capitalize first letter only)</a:t>
            </a:r>
          </a:p>
        </p:txBody>
      </p:sp>
      <p:sp>
        <p:nvSpPr>
          <p:cNvPr id="10" name="Heading 1">
            <a:extLst>
              <a:ext uri="{FF2B5EF4-FFF2-40B4-BE49-F238E27FC236}">
                <a16:creationId xmlns:a16="http://schemas.microsoft.com/office/drawing/2014/main" id="{BEFE4D73-2365-6C69-4CC4-90D5AD40728E}"/>
              </a:ext>
            </a:extLst>
          </p:cNvPr>
          <p:cNvSpPr>
            <a:spLocks noGrp="1"/>
          </p:cNvSpPr>
          <p:nvPr>
            <p:ph type="body" sz="quarter" idx="15"/>
          </p:nvPr>
        </p:nvSpPr>
        <p:spPr>
          <a:xfrm>
            <a:off x="838200" y="1651488"/>
            <a:ext cx="5143500" cy="713232"/>
          </a:xfrm>
        </p:spPr>
        <p:txBody>
          <a:bodyPr anchor="b"/>
          <a:lstStyle>
            <a:lvl1pPr>
              <a:defRPr b="1">
                <a:solidFill>
                  <a:schemeClr val="accent6"/>
                </a:solidFill>
              </a:defRPr>
            </a:lvl1pPr>
          </a:lstStyle>
          <a:p>
            <a:pPr lvl="0"/>
            <a:r>
              <a:rPr lang="en-GB"/>
              <a:t>Click to edit Master text styles</a:t>
            </a:r>
          </a:p>
        </p:txBody>
      </p:sp>
      <p:sp>
        <p:nvSpPr>
          <p:cNvPr id="3" name="Content Placeholder 1">
            <a:extLst>
              <a:ext uri="{FF2B5EF4-FFF2-40B4-BE49-F238E27FC236}">
                <a16:creationId xmlns:a16="http://schemas.microsoft.com/office/drawing/2014/main" id="{4ABA2979-BDEE-D0F3-479B-7792AA806875}"/>
              </a:ext>
            </a:extLst>
          </p:cNvPr>
          <p:cNvSpPr>
            <a:spLocks noGrp="1"/>
          </p:cNvSpPr>
          <p:nvPr>
            <p:ph sz="half" idx="1"/>
          </p:nvPr>
        </p:nvSpPr>
        <p:spPr>
          <a:xfrm>
            <a:off x="838200" y="2448910"/>
            <a:ext cx="5143500" cy="3532790"/>
          </a:xfrm>
        </p:spPr>
        <p:txBody>
          <a:bodyPr tIns="0"/>
          <a:lstStyle/>
          <a:p>
            <a:pPr lvl="0"/>
            <a:r>
              <a:rPr lang="en-GB"/>
              <a:t>Click to edit Master text styles</a:t>
            </a:r>
          </a:p>
          <a:p>
            <a:pPr lvl="1"/>
            <a:r>
              <a:rPr lang="en-GB"/>
              <a:t>Second level</a:t>
            </a:r>
          </a:p>
          <a:p>
            <a:pPr lvl="2"/>
            <a:r>
              <a:rPr lang="en-GB"/>
              <a:t>Third level</a:t>
            </a:r>
          </a:p>
        </p:txBody>
      </p:sp>
      <p:sp>
        <p:nvSpPr>
          <p:cNvPr id="11" name="Heading 2">
            <a:extLst>
              <a:ext uri="{FF2B5EF4-FFF2-40B4-BE49-F238E27FC236}">
                <a16:creationId xmlns:a16="http://schemas.microsoft.com/office/drawing/2014/main" id="{AF706EE3-F263-40CF-9144-1448109F879F}"/>
              </a:ext>
            </a:extLst>
          </p:cNvPr>
          <p:cNvSpPr>
            <a:spLocks noGrp="1"/>
          </p:cNvSpPr>
          <p:nvPr>
            <p:ph type="body" sz="quarter" idx="16"/>
          </p:nvPr>
        </p:nvSpPr>
        <p:spPr>
          <a:xfrm>
            <a:off x="6210300" y="1651488"/>
            <a:ext cx="5143500" cy="713232"/>
          </a:xfrm>
        </p:spPr>
        <p:txBody>
          <a:bodyPr anchor="b"/>
          <a:lstStyle>
            <a:lvl1pPr>
              <a:defRPr b="1">
                <a:solidFill>
                  <a:schemeClr val="accent6"/>
                </a:solidFill>
              </a:defRPr>
            </a:lvl1pPr>
          </a:lstStyle>
          <a:p>
            <a:pPr lvl="0"/>
            <a:r>
              <a:rPr lang="en-GB"/>
              <a:t>Click to edit Master text styles</a:t>
            </a:r>
          </a:p>
        </p:txBody>
      </p:sp>
      <p:sp>
        <p:nvSpPr>
          <p:cNvPr id="4" name="Content Placeholder 2">
            <a:extLst>
              <a:ext uri="{FF2B5EF4-FFF2-40B4-BE49-F238E27FC236}">
                <a16:creationId xmlns:a16="http://schemas.microsoft.com/office/drawing/2014/main" id="{9BEFAA92-6150-6A78-387F-BA809B431B64}"/>
              </a:ext>
            </a:extLst>
          </p:cNvPr>
          <p:cNvSpPr>
            <a:spLocks noGrp="1"/>
          </p:cNvSpPr>
          <p:nvPr>
            <p:ph sz="half" idx="2"/>
          </p:nvPr>
        </p:nvSpPr>
        <p:spPr>
          <a:xfrm>
            <a:off x="6210300" y="2448910"/>
            <a:ext cx="5143500" cy="3532790"/>
          </a:xfrm>
        </p:spPr>
        <p:txBody>
          <a:bodyPr tIns="0"/>
          <a:lstStyle/>
          <a:p>
            <a:pPr lvl="0"/>
            <a:r>
              <a:rPr lang="en-GB"/>
              <a:t>Click to edit Master text styles</a:t>
            </a:r>
          </a:p>
          <a:p>
            <a:pPr lvl="1"/>
            <a:r>
              <a:rPr lang="en-GB"/>
              <a:t>Second level</a:t>
            </a:r>
          </a:p>
          <a:p>
            <a:pPr lvl="2"/>
            <a:r>
              <a:rPr lang="en-GB"/>
              <a:t>Third level</a:t>
            </a:r>
          </a:p>
        </p:txBody>
      </p:sp>
      <p:sp>
        <p:nvSpPr>
          <p:cNvPr id="6" name="Footer Placeholder">
            <a:extLst>
              <a:ext uri="{FF2B5EF4-FFF2-40B4-BE49-F238E27FC236}">
                <a16:creationId xmlns:a16="http://schemas.microsoft.com/office/drawing/2014/main" id="{2351E783-E801-30D8-EEBF-5A627AF90E02}"/>
              </a:ext>
            </a:extLst>
          </p:cNvPr>
          <p:cNvSpPr>
            <a:spLocks noGrp="1"/>
          </p:cNvSpPr>
          <p:nvPr>
            <p:ph type="ftr" sz="quarter" idx="11"/>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8FEC8E53-0EBE-6B39-B6D6-B3B1F3488973}"/>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365293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oter Placeholder">
            <a:extLst>
              <a:ext uri="{FF2B5EF4-FFF2-40B4-BE49-F238E27FC236}">
                <a16:creationId xmlns:a16="http://schemas.microsoft.com/office/drawing/2014/main" id="{C86ED4EC-7BC4-C917-D57E-F9F18C5867A1}"/>
              </a:ext>
            </a:extLst>
          </p:cNvPr>
          <p:cNvSpPr>
            <a:spLocks noGrp="1"/>
          </p:cNvSpPr>
          <p:nvPr>
            <p:ph type="ftr" sz="quarter" idx="10"/>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24C7BCF9-085A-AF4F-5C6F-BA20645A9F75}"/>
              </a:ext>
            </a:extLst>
          </p:cNvPr>
          <p:cNvSpPr>
            <a:spLocks noGrp="1"/>
          </p:cNvSpPr>
          <p:nvPr>
            <p:ph type="sldNum" sz="quarter" idx="11"/>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401060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ig text or quote">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08" name="Green background" descr="A green screen with a green background&#10;&#10;Description automatically generated">
            <a:extLst>
              <a:ext uri="{FF2B5EF4-FFF2-40B4-BE49-F238E27FC236}">
                <a16:creationId xmlns:a16="http://schemas.microsoft.com/office/drawing/2014/main" id="{72F44CDB-6DF2-43ED-BB55-9208D61556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13" name="Title">
            <a:extLst>
              <a:ext uri="{FF2B5EF4-FFF2-40B4-BE49-F238E27FC236}">
                <a16:creationId xmlns:a16="http://schemas.microsoft.com/office/drawing/2014/main" id="{2910E4CD-D33C-3EC3-440A-E6AE73476ED4}"/>
              </a:ext>
            </a:extLst>
          </p:cNvPr>
          <p:cNvSpPr>
            <a:spLocks noGrp="1"/>
          </p:cNvSpPr>
          <p:nvPr>
            <p:ph type="body" sz="quarter" idx="11" hasCustomPrompt="1"/>
          </p:nvPr>
        </p:nvSpPr>
        <p:spPr>
          <a:xfrm>
            <a:off x="686177" y="2971952"/>
            <a:ext cx="10819646" cy="914096"/>
          </a:xfrm>
        </p:spPr>
        <p:txBody>
          <a:bodyPr wrap="square" lIns="0" tIns="0" rIns="0" bIns="0" anchor="ctr">
            <a:spAutoFit/>
          </a:bodyPr>
          <a:lstStyle>
            <a:lvl1pPr marL="0" indent="0" algn="ctr">
              <a:spcAft>
                <a:spcPts val="1000"/>
              </a:spcAft>
              <a:buNone/>
              <a:defRPr lang="en-US" sz="6600" b="1" kern="1200" dirty="0">
                <a:solidFill>
                  <a:schemeClr val="bg1"/>
                </a:solidFill>
                <a:effectLst/>
                <a:latin typeface="+mj-lt"/>
                <a:ea typeface="+mj-ea"/>
                <a:cs typeface="+mj-cs"/>
              </a:defRPr>
            </a:lvl1pPr>
            <a:lvl2pPr marL="0" indent="0">
              <a:buNone/>
              <a:defRPr lang="en-US" sz="4000" kern="1200" dirty="0">
                <a:solidFill>
                  <a:schemeClr val="bg1"/>
                </a:solidFill>
                <a:latin typeface="+mn-lt"/>
                <a:ea typeface="+mn-ea"/>
                <a:cs typeface="+mn-cs"/>
              </a:defRPr>
            </a:lvl2pPr>
            <a:lvl3pPr marL="914400" indent="0">
              <a:buNone/>
              <a:defRPr/>
            </a:lvl3pPr>
          </a:lstStyle>
          <a:p>
            <a:pPr lvl="0"/>
            <a:r>
              <a:rPr lang="en-US"/>
              <a:t>Big text or quote</a:t>
            </a:r>
          </a:p>
        </p:txBody>
      </p:sp>
    </p:spTree>
    <p:custDataLst>
      <p:tags r:id="rId1"/>
    </p:custDataLst>
    <p:extLst>
      <p:ext uri="{BB962C8B-B14F-4D97-AF65-F5344CB8AC3E}">
        <p14:creationId xmlns:p14="http://schemas.microsoft.com/office/powerpoint/2010/main" val="219834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L, photo 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365125"/>
            <a:ext cx="5143499" cy="1325563"/>
          </a:xfrm>
        </p:spPr>
        <p:txBody>
          <a:bodyPr lIns="0" tIns="0" rIns="0" bIns="0"/>
          <a:lstStyle>
            <a:lvl1pPr algn="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4ABA2979-BDEE-D0F3-479B-7792AA806875}"/>
              </a:ext>
            </a:extLst>
          </p:cNvPr>
          <p:cNvSpPr>
            <a:spLocks noGrp="1"/>
          </p:cNvSpPr>
          <p:nvPr>
            <p:ph sz="half" idx="1"/>
          </p:nvPr>
        </p:nvSpPr>
        <p:spPr>
          <a:xfrm>
            <a:off x="838200" y="1825625"/>
            <a:ext cx="5143499" cy="4156075"/>
          </a:xfrm>
        </p:spPr>
        <p:txBody>
          <a:bodyPr/>
          <a:lstStyle/>
          <a:p>
            <a:pPr lvl="0"/>
            <a:r>
              <a:rPr lang="en-GB"/>
              <a:t>Click to edit Master text styles</a:t>
            </a:r>
          </a:p>
          <a:p>
            <a:pPr lvl="1"/>
            <a:r>
              <a:rPr lang="en-GB"/>
              <a:t>Second level</a:t>
            </a:r>
          </a:p>
          <a:p>
            <a:pPr lvl="2"/>
            <a:r>
              <a:rPr lang="en-GB"/>
              <a:t>Third level</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6210300" y="365125"/>
            <a:ext cx="5143499" cy="5616575"/>
          </a:xfrm>
          <a:prstGeom prst="roundRect">
            <a:avLst>
              <a:gd name="adj" fmla="val 5472"/>
            </a:avLst>
          </a:prstGeom>
          <a:solidFill>
            <a:schemeClr val="bg1">
              <a:lumMod val="50000"/>
            </a:schemeClr>
          </a:solidFill>
        </p:spPr>
        <p:txBody>
          <a:bodyPr wrap="square">
            <a:noAutofit/>
          </a:bodyPr>
          <a:lstStyle/>
          <a:p>
            <a:r>
              <a:rPr lang="en-GB"/>
              <a:t>Click icon to add picture</a:t>
            </a:r>
            <a:endParaRPr lang="en-US"/>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145740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Cornflower rectangle">
            <a:extLst>
              <a:ext uri="{FF2B5EF4-FFF2-40B4-BE49-F238E27FC236}">
                <a16:creationId xmlns:a16="http://schemas.microsoft.com/office/drawing/2014/main" id="{FE8F5854-C3AA-266E-BBBB-D2062D396D3D}"/>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2" name="Title Placeholder">
            <a:extLst>
              <a:ext uri="{FF2B5EF4-FFF2-40B4-BE49-F238E27FC236}">
                <a16:creationId xmlns:a16="http://schemas.microsoft.com/office/drawing/2014/main" id="{BE273889-F221-DC4A-411A-A6EDE4079290}"/>
              </a:ext>
            </a:extLst>
          </p:cNvPr>
          <p:cNvSpPr>
            <a:spLocks noGrp="1"/>
          </p:cNvSpPr>
          <p:nvPr>
            <p:ph type="title"/>
          </p:nvPr>
        </p:nvSpPr>
        <p:spPr>
          <a:xfrm>
            <a:off x="838200" y="365125"/>
            <a:ext cx="10515600" cy="1325563"/>
          </a:xfrm>
          <a:prstGeom prst="rect">
            <a:avLst/>
          </a:prstGeom>
        </p:spPr>
        <p:txBody>
          <a:bodyPr vert="horz" lIns="0" tIns="45720" rIns="91440" bIns="45720" rtlCol="0" anchor="ctr">
            <a:noAutofit/>
          </a:bodyPr>
          <a:lstStyle/>
          <a:p>
            <a:r>
              <a:rPr lang="en-US"/>
              <a:t>Title in sentence case </a:t>
            </a:r>
            <a:br>
              <a:rPr lang="en-US"/>
            </a:br>
            <a:r>
              <a:rPr lang="en-US"/>
              <a:t>(Capitalize first letter only)</a:t>
            </a:r>
          </a:p>
        </p:txBody>
      </p:sp>
      <p:sp>
        <p:nvSpPr>
          <p:cNvPr id="3" name="Text Placeholder">
            <a:extLst>
              <a:ext uri="{FF2B5EF4-FFF2-40B4-BE49-F238E27FC236}">
                <a16:creationId xmlns:a16="http://schemas.microsoft.com/office/drawing/2014/main" id="{42EEBA02-DC93-D390-AD22-11A5CE8B89E3}"/>
              </a:ext>
            </a:extLst>
          </p:cNvPr>
          <p:cNvSpPr>
            <a:spLocks noGrp="1"/>
          </p:cNvSpPr>
          <p:nvPr>
            <p:ph type="body" idx="1"/>
          </p:nvPr>
        </p:nvSpPr>
        <p:spPr>
          <a:xfrm>
            <a:off x="838200" y="1825625"/>
            <a:ext cx="10515600" cy="4156075"/>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p:txBody>
      </p:sp>
      <p:pic>
        <p:nvPicPr>
          <p:cNvPr id="9" name="ISC2 logo">
            <a:extLst>
              <a:ext uri="{FF2B5EF4-FFF2-40B4-BE49-F238E27FC236}">
                <a16:creationId xmlns:a16="http://schemas.microsoft.com/office/drawing/2014/main" id="{328E6CBB-F8EC-DE0B-3AB7-E09A975A8F2B}"/>
              </a:ext>
            </a:extLst>
          </p:cNvPr>
          <p:cNvPicPr>
            <a:picLocks noChangeAspect="1"/>
          </p:cNvPicPr>
          <p:nvPr/>
        </p:nvPicPr>
        <p:blipFill>
          <a:blip r:embed="rId17" cstate="screen">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49583" y="6317235"/>
            <a:ext cx="1348402" cy="470373"/>
          </a:xfrm>
          <a:prstGeom prst="rect">
            <a:avLst/>
          </a:prstGeom>
        </p:spPr>
      </p:pic>
      <p:sp>
        <p:nvSpPr>
          <p:cNvPr id="5" name="Footer Placeholder">
            <a:extLst>
              <a:ext uri="{FF2B5EF4-FFF2-40B4-BE49-F238E27FC236}">
                <a16:creationId xmlns:a16="http://schemas.microsoft.com/office/drawing/2014/main" id="{F01CF789-26F9-CEF8-06B0-D05682716BD6}"/>
              </a:ext>
            </a:extLst>
          </p:cNvPr>
          <p:cNvSpPr>
            <a:spLocks noGrp="1"/>
          </p:cNvSpPr>
          <p:nvPr>
            <p:ph type="ftr" sz="quarter" idx="3"/>
          </p:nvPr>
        </p:nvSpPr>
        <p:spPr>
          <a:xfrm>
            <a:off x="1690706" y="6369858"/>
            <a:ext cx="9663094" cy="365125"/>
          </a:xfrm>
          <a:prstGeom prst="rect">
            <a:avLst/>
          </a:prstGeom>
          <a:noFill/>
        </p:spPr>
        <p:txBody>
          <a:bodyPr vert="horz" lIns="0" tIns="0" rIns="0" bIns="0" rtlCol="0" anchor="ctr"/>
          <a:lstStyle>
            <a:lvl1pPr algn="l">
              <a:defRPr sz="1200">
                <a:solidFill>
                  <a:schemeClr val="bg1">
                    <a:alpha val="70000"/>
                  </a:schemeClr>
                </a:solidFill>
              </a:defRPr>
            </a:lvl1pPr>
          </a:lstStyle>
          <a:p>
            <a:r>
              <a:rPr lang="en-US"/>
              <a:t>Footnotes and Sources DELETE IF NOT NEEDED</a:t>
            </a:r>
          </a:p>
        </p:txBody>
      </p:sp>
      <p:sp>
        <p:nvSpPr>
          <p:cNvPr id="6" name="Slide Number Placeholder">
            <a:extLst>
              <a:ext uri="{FF2B5EF4-FFF2-40B4-BE49-F238E27FC236}">
                <a16:creationId xmlns:a16="http://schemas.microsoft.com/office/drawing/2014/main" id="{9883D76C-A6A6-9E75-03B8-4D1EE5B3D0F7}"/>
              </a:ext>
            </a:extLst>
          </p:cNvPr>
          <p:cNvSpPr>
            <a:spLocks noGrp="1"/>
          </p:cNvSpPr>
          <p:nvPr>
            <p:ph type="sldNum" sz="quarter" idx="4"/>
          </p:nvPr>
        </p:nvSpPr>
        <p:spPr>
          <a:xfrm>
            <a:off x="11571574" y="6369858"/>
            <a:ext cx="448198" cy="365125"/>
          </a:xfrm>
          <a:prstGeom prst="rect">
            <a:avLst/>
          </a:prstGeom>
        </p:spPr>
        <p:txBody>
          <a:bodyPr vert="horz" lIns="0" tIns="0" rIns="0" bIns="0" rtlCol="0" anchor="ctr"/>
          <a:lstStyle>
            <a:lvl1pPr algn="ctr">
              <a:defRPr sz="1400">
                <a:solidFill>
                  <a:schemeClr val="bg1">
                    <a:alpha val="70000"/>
                  </a:schemeClr>
                </a:solidFill>
              </a:defRPr>
            </a:lvl1pPr>
          </a:lstStyle>
          <a:p>
            <a:fld id="{1DD3B9D9-239E-488F-8200-AC06AA684870}" type="slidenum">
              <a:rPr lang="en-US" smtClean="0"/>
              <a:pPr/>
              <a:t>‹#›</a:t>
            </a:fld>
            <a:endParaRPr lang="en-US"/>
          </a:p>
        </p:txBody>
      </p:sp>
    </p:spTree>
    <p:custDataLst>
      <p:tags r:id="rId16"/>
    </p:custDataLst>
    <p:extLst>
      <p:ext uri="{BB962C8B-B14F-4D97-AF65-F5344CB8AC3E}">
        <p14:creationId xmlns:p14="http://schemas.microsoft.com/office/powerpoint/2010/main" val="6665513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9" r:id="rId13"/>
    <p:sldLayoutId id="214748379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spcAft>
          <a:spcPts val="1000"/>
        </a:spcAft>
        <a:buFont typeface="Arial" panose="020B0604020202020204" pitchFamily="34" charset="0"/>
        <a:buNone/>
        <a:defRPr sz="2400" kern="1200">
          <a:solidFill>
            <a:schemeClr val="tx1"/>
          </a:solidFill>
          <a:latin typeface="+mn-lt"/>
          <a:ea typeface="+mn-ea"/>
          <a:cs typeface="+mn-cs"/>
        </a:defRPr>
      </a:lvl1pPr>
      <a:lvl2pPr marL="352425" indent="-352425" algn="l" defTabSz="914400" rtl="0" eaLnBrk="1" latinLnBrk="0" hangingPunct="1">
        <a:lnSpc>
          <a:spcPct val="90000"/>
        </a:lnSpc>
        <a:spcBef>
          <a:spcPts val="500"/>
        </a:spcBef>
        <a:spcAft>
          <a:spcPts val="500"/>
        </a:spcAft>
        <a:buClr>
          <a:schemeClr val="accent2"/>
        </a:buClr>
        <a:buFont typeface="Wingdings" panose="05000000000000000000" pitchFamily="2" charset="2"/>
        <a:buChar char="§"/>
        <a:defRPr sz="2000" kern="1200">
          <a:solidFill>
            <a:schemeClr val="tx1"/>
          </a:solidFill>
          <a:latin typeface="+mn-lt"/>
          <a:ea typeface="+mn-ea"/>
          <a:cs typeface="+mn-cs"/>
        </a:defRPr>
      </a:lvl2pPr>
      <a:lvl3pPr marL="685800" indent="-333375" algn="l" defTabSz="914400" rtl="0" eaLnBrk="1" latinLnBrk="0" hangingPunct="1">
        <a:lnSpc>
          <a:spcPct val="90000"/>
        </a:lnSpc>
        <a:spcBef>
          <a:spcPts val="500"/>
        </a:spcBef>
        <a:spcAft>
          <a:spcPts val="5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1152">
          <p15:clr>
            <a:srgbClr val="F26B43"/>
          </p15:clr>
        </p15:guide>
        <p15:guide id="20" pos="3840">
          <p15:clr>
            <a:srgbClr val="F26B43"/>
          </p15:clr>
        </p15:guide>
        <p15:guide id="21" pos="528">
          <p15:clr>
            <a:srgbClr val="F26B43"/>
          </p15:clr>
        </p15:guide>
        <p15:guide id="22" pos="7152">
          <p15:clr>
            <a:srgbClr val="F26B43"/>
          </p15:clr>
        </p15:guide>
        <p15:guide id="23" orient="horz" pos="3768">
          <p15:clr>
            <a:srgbClr val="F26B43"/>
          </p15:clr>
        </p15:guide>
        <p15:guide id="24" orient="horz" pos="216">
          <p15:clr>
            <a:srgbClr val="F26B43"/>
          </p15:clr>
        </p15:guide>
        <p15:guide id="25" pos="3912">
          <p15:clr>
            <a:srgbClr val="F26B43"/>
          </p15:clr>
        </p15:guide>
        <p15:guide id="26" pos="37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tags" Target="../tags/tag18.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89A36"/>
            </a:gs>
            <a:gs pos="0">
              <a:srgbClr val="3E8E44"/>
            </a:gs>
            <a:gs pos="100000">
              <a:srgbClr val="80B43E"/>
            </a:gs>
          </a:gsLst>
          <a:lin ang="19200000" scaled="0"/>
          <a:tileRect/>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B7ECE-D137-FE06-8E1F-6A893D4C8797}"/>
              </a:ext>
            </a:extLst>
          </p:cNvPr>
          <p:cNvSpPr>
            <a:spLocks noGrp="1"/>
          </p:cNvSpPr>
          <p:nvPr>
            <p:ph type="body" sz="quarter" idx="11"/>
          </p:nvPr>
        </p:nvSpPr>
        <p:spPr>
          <a:xfrm>
            <a:off x="5943055" y="2148525"/>
            <a:ext cx="5127139" cy="2215991"/>
          </a:xfrm>
        </p:spPr>
        <p:txBody>
          <a:bodyPr/>
          <a:lstStyle/>
          <a:p>
            <a:pPr algn="ctr"/>
            <a:r>
              <a:rPr lang="en-US" sz="3200" dirty="0"/>
              <a:t>Exploiting Vulnerabilities in Healthcare: </a:t>
            </a:r>
            <a:r>
              <a:rPr lang="en-US" sz="3200" b="0" dirty="0"/>
              <a:t>Understanding and Preventing Cyber Threats Through Exploitation</a:t>
            </a:r>
          </a:p>
        </p:txBody>
      </p:sp>
      <p:pic>
        <p:nvPicPr>
          <p:cNvPr id="2" name="Picture 1" descr="A logo with text on it&#10;&#10;Description automatically generated">
            <a:extLst>
              <a:ext uri="{FF2B5EF4-FFF2-40B4-BE49-F238E27FC236}">
                <a16:creationId xmlns:a16="http://schemas.microsoft.com/office/drawing/2014/main" id="{BB071DAE-E604-2567-3683-2681F086E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12" y="1644033"/>
            <a:ext cx="3979758" cy="3224976"/>
          </a:xfrm>
          <a:prstGeom prst="rect">
            <a:avLst/>
          </a:prstGeom>
        </p:spPr>
      </p:pic>
    </p:spTree>
    <p:custDataLst>
      <p:tags r:id="rId1"/>
    </p:custDataLst>
    <p:extLst>
      <p:ext uri="{BB962C8B-B14F-4D97-AF65-F5344CB8AC3E}">
        <p14:creationId xmlns:p14="http://schemas.microsoft.com/office/powerpoint/2010/main" val="247134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6C91674-1460-9DD6-DFF8-F36F29BEF894}"/>
              </a:ext>
            </a:extLst>
          </p:cNvPr>
          <p:cNvSpPr>
            <a:spLocks noGrp="1"/>
          </p:cNvSpPr>
          <p:nvPr>
            <p:ph type="ftr" sz="quarter" idx="14"/>
          </p:nvPr>
        </p:nvSpPr>
        <p:spPr>
          <a:xfrm>
            <a:off x="1690706" y="6369858"/>
            <a:ext cx="9663094" cy="365125"/>
          </a:xfrm>
        </p:spPr>
        <p:txBody>
          <a:bodyPr anchor="ctr">
            <a:normAutofit/>
          </a:bodyPr>
          <a:lstStyle/>
          <a:p>
            <a:pPr>
              <a:spcAft>
                <a:spcPts val="600"/>
              </a:spcAft>
            </a:pPr>
            <a:r>
              <a:rPr lang="en-US" dirty="0"/>
              <a:t>https://web-</a:t>
            </a:r>
            <a:r>
              <a:rPr lang="en-US" dirty="0" err="1"/>
              <a:t>assets.claroty.com</a:t>
            </a:r>
            <a:r>
              <a:rPr lang="en-US" dirty="0"/>
              <a:t>/state-of-cps-security-healthcare-2023.pdf</a:t>
            </a:r>
          </a:p>
        </p:txBody>
      </p:sp>
      <p:sp>
        <p:nvSpPr>
          <p:cNvPr id="4" name="Slide Number Placeholder 3">
            <a:extLst>
              <a:ext uri="{FF2B5EF4-FFF2-40B4-BE49-F238E27FC236}">
                <a16:creationId xmlns:a16="http://schemas.microsoft.com/office/drawing/2014/main" id="{97777D20-040C-1023-CCBE-3DB52AD0CD87}"/>
              </a:ext>
            </a:extLst>
          </p:cNvPr>
          <p:cNvSpPr>
            <a:spLocks noGrp="1"/>
          </p:cNvSpPr>
          <p:nvPr>
            <p:ph type="sldNum" sz="quarter" idx="15"/>
          </p:nvPr>
        </p:nvSpPr>
        <p:spPr>
          <a:xfrm>
            <a:off x="11571574" y="6369858"/>
            <a:ext cx="448198" cy="365125"/>
          </a:xfrm>
        </p:spPr>
        <p:txBody>
          <a:bodyPr anchor="ctr">
            <a:normAutofit/>
          </a:bodyPr>
          <a:lstStyle/>
          <a:p>
            <a:pPr>
              <a:spcAft>
                <a:spcPts val="600"/>
              </a:spcAft>
            </a:pPr>
            <a:fld id="{1DD3B9D9-239E-488F-8200-AC06AA684870}" type="slidenum">
              <a:rPr lang="en-US" smtClean="0"/>
              <a:pPr>
                <a:spcAft>
                  <a:spcPts val="600"/>
                </a:spcAft>
              </a:pPr>
              <a:t>10</a:t>
            </a:fld>
            <a:endParaRPr lang="en-US"/>
          </a:p>
        </p:txBody>
      </p:sp>
      <p:pic>
        <p:nvPicPr>
          <p:cNvPr id="9" name="Content Placeholder 8">
            <a:extLst>
              <a:ext uri="{FF2B5EF4-FFF2-40B4-BE49-F238E27FC236}">
                <a16:creationId xmlns:a16="http://schemas.microsoft.com/office/drawing/2014/main" id="{7B82CE31-C59F-E75D-3B86-5FF83318C5D0}"/>
              </a:ext>
            </a:extLst>
          </p:cNvPr>
          <p:cNvPicPr>
            <a:picLocks noGrp="1" noChangeAspect="1"/>
          </p:cNvPicPr>
          <p:nvPr>
            <p:ph sz="half" idx="1"/>
          </p:nvPr>
        </p:nvPicPr>
        <p:blipFill>
          <a:blip r:embed="rId2"/>
          <a:stretch>
            <a:fillRect/>
          </a:stretch>
        </p:blipFill>
        <p:spPr>
          <a:xfrm>
            <a:off x="5627103" y="1549433"/>
            <a:ext cx="4475033" cy="4465845"/>
          </a:xfrm>
          <a:prstGeom prst="rect">
            <a:avLst/>
          </a:prstGeom>
        </p:spPr>
      </p:pic>
      <p:pic>
        <p:nvPicPr>
          <p:cNvPr id="10" name="Picture 9">
            <a:extLst>
              <a:ext uri="{FF2B5EF4-FFF2-40B4-BE49-F238E27FC236}">
                <a16:creationId xmlns:a16="http://schemas.microsoft.com/office/drawing/2014/main" id="{4B3962BA-C0D9-2F3C-E7E5-38ADE873B6A3}"/>
              </a:ext>
            </a:extLst>
          </p:cNvPr>
          <p:cNvPicPr>
            <a:picLocks noChangeAspect="1"/>
          </p:cNvPicPr>
          <p:nvPr/>
        </p:nvPicPr>
        <p:blipFill>
          <a:blip r:embed="rId3"/>
          <a:stretch>
            <a:fillRect/>
          </a:stretch>
        </p:blipFill>
        <p:spPr>
          <a:xfrm>
            <a:off x="10186518" y="1300083"/>
            <a:ext cx="1464466" cy="4801308"/>
          </a:xfrm>
          <a:prstGeom prst="rect">
            <a:avLst/>
          </a:prstGeom>
          <a:ln w="19050">
            <a:solidFill>
              <a:schemeClr val="tx1"/>
            </a:solidFill>
          </a:ln>
        </p:spPr>
      </p:pic>
      <p:sp>
        <p:nvSpPr>
          <p:cNvPr id="12" name="TextBox 11">
            <a:extLst>
              <a:ext uri="{FF2B5EF4-FFF2-40B4-BE49-F238E27FC236}">
                <a16:creationId xmlns:a16="http://schemas.microsoft.com/office/drawing/2014/main" id="{46DCB26D-6F64-7FA6-459A-E1833FCB42F5}"/>
              </a:ext>
            </a:extLst>
          </p:cNvPr>
          <p:cNvSpPr txBox="1"/>
          <p:nvPr/>
        </p:nvSpPr>
        <p:spPr>
          <a:xfrm>
            <a:off x="990599" y="2692827"/>
            <a:ext cx="4555435" cy="1089529"/>
          </a:xfrm>
          <a:prstGeom prst="rect">
            <a:avLst/>
          </a:prstGeom>
          <a:noFill/>
        </p:spPr>
        <p:txBody>
          <a:bodyPr wrap="square" lIns="91440" tIns="45720" rIns="91440" bIns="45720" rtlCol="0" anchor="ctr">
            <a:spAutoFit/>
          </a:bodyPr>
          <a:lstStyle/>
          <a:p>
            <a:pPr algn="l">
              <a:lnSpc>
                <a:spcPct val="90000"/>
              </a:lnSpc>
            </a:pPr>
            <a:r>
              <a:rPr lang="en-US" sz="2400" dirty="0"/>
              <a:t>Top 10 vulnerable medical device types by CVE count from 2023.</a:t>
            </a:r>
          </a:p>
        </p:txBody>
      </p:sp>
      <p:sp>
        <p:nvSpPr>
          <p:cNvPr id="18" name="Title 1">
            <a:extLst>
              <a:ext uri="{FF2B5EF4-FFF2-40B4-BE49-F238E27FC236}">
                <a16:creationId xmlns:a16="http://schemas.microsoft.com/office/drawing/2014/main" id="{52DEA2A9-3B88-B557-3213-BB470C5C7ECA}"/>
              </a:ext>
            </a:extLst>
          </p:cNvPr>
          <p:cNvSpPr>
            <a:spLocks noGrp="1"/>
          </p:cNvSpPr>
          <p:nvPr>
            <p:ph type="title"/>
          </p:nvPr>
        </p:nvSpPr>
        <p:spPr>
          <a:xfrm>
            <a:off x="838200" y="365125"/>
            <a:ext cx="9334500" cy="1325563"/>
          </a:xfrm>
        </p:spPr>
        <p:txBody>
          <a:bodyPr anchor="ctr">
            <a:normAutofit/>
          </a:bodyPr>
          <a:lstStyle/>
          <a:p>
            <a:r>
              <a:rPr lang="en-US" sz="3100" dirty="0"/>
              <a:t>Threats and Vulnerabilities of Healthcare Devices</a:t>
            </a:r>
            <a:br>
              <a:rPr lang="en-US" sz="3100" dirty="0"/>
            </a:br>
            <a:r>
              <a:rPr lang="en-US" sz="3100" dirty="0"/>
              <a:t>(contd.)</a:t>
            </a:r>
          </a:p>
        </p:txBody>
      </p:sp>
    </p:spTree>
    <p:extLst>
      <p:ext uri="{BB962C8B-B14F-4D97-AF65-F5344CB8AC3E}">
        <p14:creationId xmlns:p14="http://schemas.microsoft.com/office/powerpoint/2010/main" val="79606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CC2F73D-71F1-4D89-5AE4-4F5E0B4ECC1D}"/>
              </a:ext>
            </a:extLst>
          </p:cNvPr>
          <p:cNvSpPr>
            <a:spLocks noGrp="1"/>
          </p:cNvSpPr>
          <p:nvPr>
            <p:ph type="sldNum" sz="quarter" idx="15"/>
          </p:nvPr>
        </p:nvSpPr>
        <p:spPr/>
        <p:txBody>
          <a:bodyPr/>
          <a:lstStyle/>
          <a:p>
            <a:fld id="{1DD3B9D9-239E-488F-8200-AC06AA684870}" type="slidenum">
              <a:rPr lang="en-US" smtClean="0"/>
              <a:pPr/>
              <a:t>11</a:t>
            </a:fld>
            <a:endParaRPr lang="en-US"/>
          </a:p>
        </p:txBody>
      </p:sp>
      <p:pic>
        <p:nvPicPr>
          <p:cNvPr id="7" name="Picture 6">
            <a:extLst>
              <a:ext uri="{FF2B5EF4-FFF2-40B4-BE49-F238E27FC236}">
                <a16:creationId xmlns:a16="http://schemas.microsoft.com/office/drawing/2014/main" id="{15F6F535-655F-81A3-47BE-92987F257C5F}"/>
              </a:ext>
            </a:extLst>
          </p:cNvPr>
          <p:cNvPicPr>
            <a:picLocks noChangeAspect="1"/>
          </p:cNvPicPr>
          <p:nvPr/>
        </p:nvPicPr>
        <p:blipFill>
          <a:blip r:embed="rId2"/>
          <a:stretch>
            <a:fillRect/>
          </a:stretch>
        </p:blipFill>
        <p:spPr>
          <a:xfrm>
            <a:off x="135865" y="123015"/>
            <a:ext cx="5960135" cy="6069496"/>
          </a:xfrm>
          <a:prstGeom prst="rect">
            <a:avLst/>
          </a:prstGeom>
          <a:ln w="19050">
            <a:solidFill>
              <a:schemeClr val="tx1"/>
            </a:solidFill>
          </a:ln>
        </p:spPr>
      </p:pic>
      <p:pic>
        <p:nvPicPr>
          <p:cNvPr id="8" name="Picture 7">
            <a:extLst>
              <a:ext uri="{FF2B5EF4-FFF2-40B4-BE49-F238E27FC236}">
                <a16:creationId xmlns:a16="http://schemas.microsoft.com/office/drawing/2014/main" id="{A3FCDA45-6926-F803-20BC-D2A1B8764A41}"/>
              </a:ext>
            </a:extLst>
          </p:cNvPr>
          <p:cNvPicPr>
            <a:picLocks noChangeAspect="1"/>
          </p:cNvPicPr>
          <p:nvPr/>
        </p:nvPicPr>
        <p:blipFill>
          <a:blip r:embed="rId3"/>
          <a:stretch>
            <a:fillRect/>
          </a:stretch>
        </p:blipFill>
        <p:spPr>
          <a:xfrm>
            <a:off x="6670628" y="123016"/>
            <a:ext cx="5349144" cy="6069495"/>
          </a:xfrm>
          <a:prstGeom prst="rect">
            <a:avLst/>
          </a:prstGeom>
          <a:ln w="19050">
            <a:solidFill>
              <a:schemeClr val="tx1"/>
            </a:solidFill>
          </a:ln>
        </p:spPr>
      </p:pic>
      <p:sp>
        <p:nvSpPr>
          <p:cNvPr id="9" name="Footer Placeholder 4">
            <a:extLst>
              <a:ext uri="{FF2B5EF4-FFF2-40B4-BE49-F238E27FC236}">
                <a16:creationId xmlns:a16="http://schemas.microsoft.com/office/drawing/2014/main" id="{7E59C3D1-BEDD-4714-60AB-6734A60AB535}"/>
              </a:ext>
            </a:extLst>
          </p:cNvPr>
          <p:cNvSpPr>
            <a:spLocks noGrp="1"/>
          </p:cNvSpPr>
          <p:nvPr>
            <p:ph type="ftr" sz="quarter" idx="14"/>
          </p:nvPr>
        </p:nvSpPr>
        <p:spPr>
          <a:xfrm>
            <a:off x="1690706" y="6369858"/>
            <a:ext cx="9663094" cy="365125"/>
          </a:xfrm>
        </p:spPr>
        <p:txBody>
          <a:bodyPr anchor="ctr">
            <a:normAutofit/>
          </a:bodyPr>
          <a:lstStyle/>
          <a:p>
            <a:pPr>
              <a:spcAft>
                <a:spcPts val="600"/>
              </a:spcAft>
            </a:pPr>
            <a:r>
              <a:rPr lang="en-US" dirty="0"/>
              <a:t>https://web-</a:t>
            </a:r>
            <a:r>
              <a:rPr lang="en-US" dirty="0" err="1"/>
              <a:t>assets.claroty.com</a:t>
            </a:r>
            <a:r>
              <a:rPr lang="en-US" dirty="0"/>
              <a:t>/state-of-cps-security-healthcare-2023.pdf</a:t>
            </a:r>
          </a:p>
        </p:txBody>
      </p:sp>
    </p:spTree>
    <p:extLst>
      <p:ext uri="{BB962C8B-B14F-4D97-AF65-F5344CB8AC3E}">
        <p14:creationId xmlns:p14="http://schemas.microsoft.com/office/powerpoint/2010/main" val="30311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1D0F-E494-A988-B131-D526ACCB8E08}"/>
              </a:ext>
            </a:extLst>
          </p:cNvPr>
          <p:cNvSpPr>
            <a:spLocks noGrp="1"/>
          </p:cNvSpPr>
          <p:nvPr>
            <p:ph type="title"/>
          </p:nvPr>
        </p:nvSpPr>
        <p:spPr/>
        <p:txBody>
          <a:bodyPr/>
          <a:lstStyle/>
          <a:p>
            <a:r>
              <a:rPr lang="en-US" dirty="0"/>
              <a:t>Threats and Vulnerabilities of Healthcare Devices (contd.)</a:t>
            </a:r>
          </a:p>
        </p:txBody>
      </p:sp>
      <p:sp>
        <p:nvSpPr>
          <p:cNvPr id="4" name="Slide Number Placeholder 3">
            <a:extLst>
              <a:ext uri="{FF2B5EF4-FFF2-40B4-BE49-F238E27FC236}">
                <a16:creationId xmlns:a16="http://schemas.microsoft.com/office/drawing/2014/main" id="{9A3ABC60-C2E8-5C80-2DBE-3937C643546B}"/>
              </a:ext>
            </a:extLst>
          </p:cNvPr>
          <p:cNvSpPr>
            <a:spLocks noGrp="1"/>
          </p:cNvSpPr>
          <p:nvPr>
            <p:ph type="sldNum" sz="quarter" idx="12"/>
          </p:nvPr>
        </p:nvSpPr>
        <p:spPr/>
        <p:txBody>
          <a:bodyPr/>
          <a:lstStyle/>
          <a:p>
            <a:fld id="{1DD3B9D9-239E-488F-8200-AC06AA684870}" type="slidenum">
              <a:rPr lang="en-US" smtClean="0"/>
              <a:t>12</a:t>
            </a:fld>
            <a:endParaRPr lang="en-US"/>
          </a:p>
        </p:txBody>
      </p:sp>
      <p:sp>
        <p:nvSpPr>
          <p:cNvPr id="5" name="Footer Placeholder 4">
            <a:extLst>
              <a:ext uri="{FF2B5EF4-FFF2-40B4-BE49-F238E27FC236}">
                <a16:creationId xmlns:a16="http://schemas.microsoft.com/office/drawing/2014/main" id="{BAE34C87-AD47-3A6C-D9C6-DE059D2DCD84}"/>
              </a:ext>
            </a:extLst>
          </p:cNvPr>
          <p:cNvSpPr>
            <a:spLocks noGrp="1"/>
          </p:cNvSpPr>
          <p:nvPr>
            <p:ph type="ftr" sz="quarter" idx="3"/>
          </p:nvPr>
        </p:nvSpPr>
        <p:spPr/>
        <p:txBody>
          <a:bodyPr/>
          <a:lstStyle/>
          <a:p>
            <a:r>
              <a:rPr lang="en-US" dirty="0"/>
              <a:t>https://</a:t>
            </a:r>
            <a:r>
              <a:rPr lang="en-US" dirty="0" err="1"/>
              <a:t>arcticwolf.com</a:t>
            </a:r>
            <a:r>
              <a:rPr lang="en-US" dirty="0"/>
              <a:t>/resources/blog/top-healthcare-industry-cyberattacks/</a:t>
            </a:r>
          </a:p>
          <a:p>
            <a:r>
              <a:rPr lang="en-US" dirty="0"/>
              <a:t>https://</a:t>
            </a:r>
            <a:r>
              <a:rPr lang="en-US" dirty="0" err="1"/>
              <a:t>www.upguard.com</a:t>
            </a:r>
            <a:r>
              <a:rPr lang="en-US" dirty="0"/>
              <a:t>/blog/biggest-data-breaches-in-healthcare</a:t>
            </a:r>
          </a:p>
        </p:txBody>
      </p:sp>
      <p:graphicFrame>
        <p:nvGraphicFramePr>
          <p:cNvPr id="18" name="Content Placeholder 17">
            <a:extLst>
              <a:ext uri="{FF2B5EF4-FFF2-40B4-BE49-F238E27FC236}">
                <a16:creationId xmlns:a16="http://schemas.microsoft.com/office/drawing/2014/main" id="{800B161A-8E5B-D2BD-568B-F4C1E62E7452}"/>
              </a:ext>
            </a:extLst>
          </p:cNvPr>
          <p:cNvGraphicFramePr>
            <a:graphicFrameLocks noGrp="1"/>
          </p:cNvGraphicFramePr>
          <p:nvPr>
            <p:ph idx="1"/>
            <p:extLst>
              <p:ext uri="{D42A27DB-BD31-4B8C-83A1-F6EECF244321}">
                <p14:modId xmlns:p14="http://schemas.microsoft.com/office/powerpoint/2010/main" val="2010802330"/>
              </p:ext>
            </p:extLst>
          </p:nvPr>
        </p:nvGraphicFramePr>
        <p:xfrm>
          <a:off x="838200" y="2125781"/>
          <a:ext cx="10515597" cy="370840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1844492787"/>
                    </a:ext>
                  </a:extLst>
                </a:gridCol>
                <a:gridCol w="3505199">
                  <a:extLst>
                    <a:ext uri="{9D8B030D-6E8A-4147-A177-3AD203B41FA5}">
                      <a16:colId xmlns:a16="http://schemas.microsoft.com/office/drawing/2014/main" val="1022537714"/>
                    </a:ext>
                  </a:extLst>
                </a:gridCol>
                <a:gridCol w="3505199">
                  <a:extLst>
                    <a:ext uri="{9D8B030D-6E8A-4147-A177-3AD203B41FA5}">
                      <a16:colId xmlns:a16="http://schemas.microsoft.com/office/drawing/2014/main" val="1841284626"/>
                    </a:ext>
                  </a:extLst>
                </a:gridCol>
              </a:tblGrid>
              <a:tr h="370840">
                <a:tc>
                  <a:txBody>
                    <a:bodyPr/>
                    <a:lstStyle/>
                    <a:p>
                      <a:pPr algn="ctr"/>
                      <a:r>
                        <a:rPr lang="en-US" dirty="0"/>
                        <a:t>Month &amp; Year</a:t>
                      </a:r>
                    </a:p>
                  </a:txBody>
                  <a:tcPr/>
                </a:tc>
                <a:tc>
                  <a:txBody>
                    <a:bodyPr/>
                    <a:lstStyle/>
                    <a:p>
                      <a:pPr algn="ctr"/>
                      <a:r>
                        <a:rPr lang="en-US" dirty="0"/>
                        <a:t>Attack Type</a:t>
                      </a:r>
                    </a:p>
                  </a:txBody>
                  <a:tcPr/>
                </a:tc>
                <a:tc>
                  <a:txBody>
                    <a:bodyPr/>
                    <a:lstStyle/>
                    <a:p>
                      <a:pPr algn="ctr"/>
                      <a:r>
                        <a:rPr lang="en-US" dirty="0"/>
                        <a:t>Impact</a:t>
                      </a:r>
                    </a:p>
                  </a:txBody>
                  <a:tcPr/>
                </a:tc>
                <a:extLst>
                  <a:ext uri="{0D108BD9-81ED-4DB2-BD59-A6C34878D82A}">
                    <a16:rowId xmlns:a16="http://schemas.microsoft.com/office/drawing/2014/main" val="4233158290"/>
                  </a:ext>
                </a:extLst>
              </a:tr>
              <a:tr h="370840">
                <a:tc>
                  <a:txBody>
                    <a:bodyPr/>
                    <a:lstStyle/>
                    <a:p>
                      <a:pPr algn="ctr"/>
                      <a:r>
                        <a:rPr lang="en-US" dirty="0">
                          <a:latin typeface="Calibri" panose="020F0502020204030204" pitchFamily="34" charset="0"/>
                          <a:cs typeface="Calibri" panose="020F0502020204030204" pitchFamily="34" charset="0"/>
                        </a:rPr>
                        <a:t>April to June 2014</a:t>
                      </a:r>
                    </a:p>
                  </a:txBody>
                  <a:tcPr/>
                </a:tc>
                <a:tc>
                  <a:txBody>
                    <a:bodyPr/>
                    <a:lstStyle/>
                    <a:p>
                      <a:pPr algn="ctr"/>
                      <a:r>
                        <a:rPr lang="en-US" dirty="0">
                          <a:latin typeface="Calibri" panose="020F0502020204030204" pitchFamily="34" charset="0"/>
                          <a:cs typeface="Calibri" panose="020F0502020204030204" pitchFamily="34" charset="0"/>
                        </a:rPr>
                        <a:t>Ransomware</a:t>
                      </a:r>
                    </a:p>
                  </a:txBody>
                  <a:tcPr/>
                </a:tc>
                <a:tc>
                  <a:txBody>
                    <a:bodyPr/>
                    <a:lstStyle/>
                    <a:p>
                      <a:pPr algn="ctr"/>
                      <a:r>
                        <a:rPr lang="en-US" dirty="0">
                          <a:latin typeface="Calibri" panose="020F0502020204030204" pitchFamily="34" charset="0"/>
                          <a:cs typeface="Calibri" panose="020F0502020204030204" pitchFamily="34" charset="0"/>
                        </a:rPr>
                        <a:t>4.5 million patients</a:t>
                      </a:r>
                    </a:p>
                  </a:txBody>
                  <a:tcPr/>
                </a:tc>
                <a:extLst>
                  <a:ext uri="{0D108BD9-81ED-4DB2-BD59-A6C34878D82A}">
                    <a16:rowId xmlns:a16="http://schemas.microsoft.com/office/drawing/2014/main" val="3551831414"/>
                  </a:ext>
                </a:extLst>
              </a:tr>
              <a:tr h="370840">
                <a:tc>
                  <a:txBody>
                    <a:bodyPr/>
                    <a:lstStyle/>
                    <a:p>
                      <a:pPr algn="ctr"/>
                      <a:r>
                        <a:rPr lang="en-US" dirty="0">
                          <a:latin typeface="Calibri" panose="020F0502020204030204" pitchFamily="34" charset="0"/>
                          <a:cs typeface="Calibri" panose="020F0502020204030204" pitchFamily="34" charset="0"/>
                        </a:rPr>
                        <a:t>July 2016</a:t>
                      </a:r>
                    </a:p>
                  </a:txBody>
                  <a:tcPr/>
                </a:tc>
                <a:tc>
                  <a:txBody>
                    <a:bodyPr/>
                    <a:lstStyle/>
                    <a:p>
                      <a:pPr algn="ctr"/>
                      <a:r>
                        <a:rPr lang="en-US" dirty="0">
                          <a:latin typeface="Calibri" panose="020F0502020204030204" pitchFamily="34" charset="0"/>
                          <a:cs typeface="Calibri" panose="020F0502020204030204" pitchFamily="34" charset="0"/>
                        </a:rPr>
                        <a:t>Unauthorized Sever Access</a:t>
                      </a:r>
                    </a:p>
                  </a:txBody>
                  <a:tcPr/>
                </a:tc>
                <a:tc>
                  <a:txBody>
                    <a:bodyPr/>
                    <a:lstStyle/>
                    <a:p>
                      <a:pPr algn="ctr"/>
                      <a:r>
                        <a:rPr lang="en-US" dirty="0">
                          <a:latin typeface="Calibri" panose="020F0502020204030204" pitchFamily="34" charset="0"/>
                          <a:cs typeface="Calibri" panose="020F0502020204030204" pitchFamily="34" charset="0"/>
                        </a:rPr>
                        <a:t>3.8 million patients</a:t>
                      </a:r>
                    </a:p>
                  </a:txBody>
                  <a:tcPr/>
                </a:tc>
                <a:extLst>
                  <a:ext uri="{0D108BD9-81ED-4DB2-BD59-A6C34878D82A}">
                    <a16:rowId xmlns:a16="http://schemas.microsoft.com/office/drawing/2014/main" val="3592937282"/>
                  </a:ext>
                </a:extLst>
              </a:tr>
              <a:tr h="370840">
                <a:tc>
                  <a:txBody>
                    <a:bodyPr/>
                    <a:lstStyle/>
                    <a:p>
                      <a:pPr algn="ctr"/>
                      <a:r>
                        <a:rPr lang="en-US" dirty="0">
                          <a:latin typeface="Calibri" panose="020F0502020204030204" pitchFamily="34" charset="0"/>
                          <a:cs typeface="Calibri" panose="020F0502020204030204" pitchFamily="34" charset="0"/>
                        </a:rPr>
                        <a:t>May 2020</a:t>
                      </a:r>
                    </a:p>
                  </a:txBody>
                  <a:tcPr/>
                </a:tc>
                <a:tc>
                  <a:txBody>
                    <a:bodyPr/>
                    <a:lstStyle/>
                    <a:p>
                      <a:pPr algn="ctr"/>
                      <a:r>
                        <a:rPr lang="en-US" dirty="0">
                          <a:latin typeface="Calibri" panose="020F0502020204030204" pitchFamily="34" charset="0"/>
                          <a:cs typeface="Calibri" panose="020F0502020204030204" pitchFamily="34" charset="0"/>
                        </a:rPr>
                        <a:t>Ransomware</a:t>
                      </a:r>
                    </a:p>
                  </a:txBody>
                  <a:tcPr/>
                </a:tc>
                <a:tc>
                  <a:txBody>
                    <a:bodyPr/>
                    <a:lstStyle/>
                    <a:p>
                      <a:pPr algn="ctr"/>
                      <a:r>
                        <a:rPr lang="en-US" dirty="0">
                          <a:latin typeface="Calibri" panose="020F0502020204030204" pitchFamily="34" charset="0"/>
                          <a:cs typeface="Calibri" panose="020F0502020204030204" pitchFamily="34" charset="0"/>
                        </a:rPr>
                        <a:t>3.3 million patients</a:t>
                      </a:r>
                    </a:p>
                  </a:txBody>
                  <a:tcPr/>
                </a:tc>
                <a:extLst>
                  <a:ext uri="{0D108BD9-81ED-4DB2-BD59-A6C34878D82A}">
                    <a16:rowId xmlns:a16="http://schemas.microsoft.com/office/drawing/2014/main" val="1804506198"/>
                  </a:ext>
                </a:extLst>
              </a:tr>
              <a:tr h="370840">
                <a:tc>
                  <a:txBody>
                    <a:bodyPr/>
                    <a:lstStyle/>
                    <a:p>
                      <a:pPr algn="ctr"/>
                      <a:r>
                        <a:rPr lang="en-US" dirty="0">
                          <a:latin typeface="Calibri" panose="020F0502020204030204" pitchFamily="34" charset="0"/>
                          <a:cs typeface="Calibri" panose="020F0502020204030204" pitchFamily="34" charset="0"/>
                        </a:rPr>
                        <a:t>February 2022</a:t>
                      </a:r>
                    </a:p>
                  </a:txBody>
                  <a:tcPr/>
                </a:tc>
                <a:tc>
                  <a:txBody>
                    <a:bodyPr/>
                    <a:lstStyle/>
                    <a:p>
                      <a:pPr algn="ctr"/>
                      <a:r>
                        <a:rPr lang="en-US" dirty="0">
                          <a:latin typeface="Calibri" panose="020F0502020204030204" pitchFamily="34" charset="0"/>
                          <a:cs typeface="Calibri" panose="020F0502020204030204" pitchFamily="34" charset="0"/>
                        </a:rPr>
                        <a:t>Ransomware</a:t>
                      </a:r>
                    </a:p>
                  </a:txBody>
                  <a:tcPr/>
                </a:tc>
                <a:tc>
                  <a:txBody>
                    <a:bodyPr/>
                    <a:lstStyle/>
                    <a:p>
                      <a:pPr algn="ctr"/>
                      <a:r>
                        <a:rPr lang="en-US" dirty="0">
                          <a:latin typeface="Calibri" panose="020F0502020204030204" pitchFamily="34" charset="0"/>
                          <a:cs typeface="Calibri" panose="020F0502020204030204" pitchFamily="34" charset="0"/>
                        </a:rPr>
                        <a:t>521,046 individuals</a:t>
                      </a:r>
                    </a:p>
                  </a:txBody>
                  <a:tcPr/>
                </a:tc>
                <a:extLst>
                  <a:ext uri="{0D108BD9-81ED-4DB2-BD59-A6C34878D82A}">
                    <a16:rowId xmlns:a16="http://schemas.microsoft.com/office/drawing/2014/main" val="3733382154"/>
                  </a:ext>
                </a:extLst>
              </a:tr>
              <a:tr h="370840">
                <a:tc>
                  <a:txBody>
                    <a:bodyPr/>
                    <a:lstStyle/>
                    <a:p>
                      <a:pPr algn="ctr"/>
                      <a:r>
                        <a:rPr lang="en-US" dirty="0">
                          <a:latin typeface="Calibri" panose="020F0502020204030204" pitchFamily="34" charset="0"/>
                          <a:cs typeface="Calibri" panose="020F0502020204030204" pitchFamily="34" charset="0"/>
                        </a:rPr>
                        <a:t>February 2022</a:t>
                      </a:r>
                    </a:p>
                  </a:txBody>
                  <a:tcPr/>
                </a:tc>
                <a:tc>
                  <a:txBody>
                    <a:bodyPr/>
                    <a:lstStyle/>
                    <a:p>
                      <a:pPr algn="ctr"/>
                      <a:r>
                        <a:rPr lang="en-US" dirty="0">
                          <a:latin typeface="Calibri" panose="020F0502020204030204" pitchFamily="34" charset="0"/>
                          <a:cs typeface="Calibri" panose="020F0502020204030204" pitchFamily="34" charset="0"/>
                        </a:rPr>
                        <a:t>Unauthorized Sever Access</a:t>
                      </a:r>
                    </a:p>
                  </a:txBody>
                  <a:tcPr/>
                </a:tc>
                <a:tc>
                  <a:txBody>
                    <a:bodyPr/>
                    <a:lstStyle/>
                    <a:p>
                      <a:pPr algn="ctr"/>
                      <a:r>
                        <a:rPr lang="en-US" dirty="0">
                          <a:latin typeface="Calibri" panose="020F0502020204030204" pitchFamily="34" charset="0"/>
                          <a:cs typeface="Calibri" panose="020F0502020204030204" pitchFamily="34" charset="0"/>
                        </a:rPr>
                        <a:t>345,000 people</a:t>
                      </a:r>
                    </a:p>
                  </a:txBody>
                  <a:tcPr/>
                </a:tc>
                <a:extLst>
                  <a:ext uri="{0D108BD9-81ED-4DB2-BD59-A6C34878D82A}">
                    <a16:rowId xmlns:a16="http://schemas.microsoft.com/office/drawing/2014/main" val="1689957779"/>
                  </a:ext>
                </a:extLst>
              </a:tr>
              <a:tr h="370840">
                <a:tc>
                  <a:txBody>
                    <a:bodyPr/>
                    <a:lstStyle/>
                    <a:p>
                      <a:pPr algn="ctr"/>
                      <a:r>
                        <a:rPr lang="en-US" dirty="0">
                          <a:latin typeface="Calibri" panose="020F0502020204030204" pitchFamily="34" charset="0"/>
                          <a:cs typeface="Calibri" panose="020F0502020204030204" pitchFamily="34" charset="0"/>
                        </a:rPr>
                        <a:t>July 2022</a:t>
                      </a:r>
                    </a:p>
                  </a:txBody>
                  <a:tcPr/>
                </a:tc>
                <a:tc>
                  <a:txBody>
                    <a:bodyPr/>
                    <a:lstStyle/>
                    <a:p>
                      <a:pPr algn="ctr"/>
                      <a:r>
                        <a:rPr lang="en-US" dirty="0">
                          <a:latin typeface="Calibri" panose="020F0502020204030204" pitchFamily="34" charset="0"/>
                          <a:cs typeface="Calibri" panose="020F0502020204030204" pitchFamily="34" charset="0"/>
                        </a:rPr>
                        <a:t>Ransomware</a:t>
                      </a:r>
                    </a:p>
                  </a:txBody>
                  <a:tcPr/>
                </a:tc>
                <a:tc>
                  <a:txBody>
                    <a:bodyPr/>
                    <a:lstStyle/>
                    <a:p>
                      <a:pPr algn="ctr"/>
                      <a:r>
                        <a:rPr lang="en-US" dirty="0">
                          <a:latin typeface="Calibri" panose="020F0502020204030204" pitchFamily="34" charset="0"/>
                          <a:cs typeface="Calibri" panose="020F0502020204030204" pitchFamily="34" charset="0"/>
                        </a:rPr>
                        <a:t>2.6 million people</a:t>
                      </a:r>
                    </a:p>
                  </a:txBody>
                  <a:tcPr/>
                </a:tc>
                <a:extLst>
                  <a:ext uri="{0D108BD9-81ED-4DB2-BD59-A6C34878D82A}">
                    <a16:rowId xmlns:a16="http://schemas.microsoft.com/office/drawing/2014/main" val="1045378810"/>
                  </a:ext>
                </a:extLst>
              </a:tr>
              <a:tr h="370840">
                <a:tc>
                  <a:txBody>
                    <a:bodyPr/>
                    <a:lstStyle/>
                    <a:p>
                      <a:pPr algn="ctr"/>
                      <a:r>
                        <a:rPr lang="en-US" dirty="0">
                          <a:latin typeface="Calibri" panose="020F0502020204030204" pitchFamily="34" charset="0"/>
                          <a:cs typeface="Calibri" panose="020F0502020204030204" pitchFamily="34" charset="0"/>
                        </a:rPr>
                        <a:t>January 2024</a:t>
                      </a:r>
                    </a:p>
                  </a:txBody>
                  <a:tcPr/>
                </a:tc>
                <a:tc>
                  <a:txBody>
                    <a:bodyPr/>
                    <a:lstStyle/>
                    <a:p>
                      <a:pPr algn="ctr"/>
                      <a:r>
                        <a:rPr lang="en-US" dirty="0">
                          <a:latin typeface="Calibri" panose="020F0502020204030204" pitchFamily="34" charset="0"/>
                          <a:cs typeface="Calibri" panose="020F0502020204030204" pitchFamily="34" charset="0"/>
                        </a:rPr>
                        <a:t>Ransomware but Unsuccessful</a:t>
                      </a:r>
                    </a:p>
                  </a:txBody>
                  <a:tcPr/>
                </a:tc>
                <a:tc>
                  <a:txBody>
                    <a:bodyPr/>
                    <a:lstStyle/>
                    <a:p>
                      <a:pPr algn="ctr"/>
                      <a:r>
                        <a:rPr lang="en-US" dirty="0">
                          <a:latin typeface="Calibri" panose="020F0502020204030204" pitchFamily="34" charset="0"/>
                          <a:cs typeface="Calibri" panose="020F0502020204030204" pitchFamily="34" charset="0"/>
                        </a:rPr>
                        <a:t>533,809 individuals</a:t>
                      </a:r>
                    </a:p>
                  </a:txBody>
                  <a:tcPr/>
                </a:tc>
                <a:extLst>
                  <a:ext uri="{0D108BD9-81ED-4DB2-BD59-A6C34878D82A}">
                    <a16:rowId xmlns:a16="http://schemas.microsoft.com/office/drawing/2014/main" val="355187444"/>
                  </a:ext>
                </a:extLst>
              </a:tr>
              <a:tr h="370840">
                <a:tc>
                  <a:txBody>
                    <a:bodyPr/>
                    <a:lstStyle/>
                    <a:p>
                      <a:pPr algn="ctr"/>
                      <a:r>
                        <a:rPr lang="en-US" dirty="0">
                          <a:latin typeface="Calibri" panose="020F0502020204030204" pitchFamily="34" charset="0"/>
                          <a:cs typeface="Calibri" panose="020F0502020204030204" pitchFamily="34" charset="0"/>
                        </a:rPr>
                        <a:t>February 2024</a:t>
                      </a:r>
                    </a:p>
                  </a:txBody>
                  <a:tcPr/>
                </a:tc>
                <a:tc>
                  <a:txBody>
                    <a:bodyPr/>
                    <a:lstStyle/>
                    <a:p>
                      <a:pPr algn="ctr"/>
                      <a:r>
                        <a:rPr lang="en-US" dirty="0">
                          <a:latin typeface="Calibri" panose="020F0502020204030204" pitchFamily="34" charset="0"/>
                          <a:cs typeface="Calibri" panose="020F0502020204030204" pitchFamily="34" charset="0"/>
                        </a:rPr>
                        <a:t>Unauthorized Network Activity</a:t>
                      </a:r>
                    </a:p>
                  </a:txBody>
                  <a:tcPr/>
                </a:tc>
                <a:tc>
                  <a:txBody>
                    <a:bodyPr/>
                    <a:lstStyle/>
                    <a:p>
                      <a:pPr algn="ctr"/>
                      <a:r>
                        <a:rPr lang="en-US" dirty="0">
                          <a:latin typeface="Calibri" panose="020F0502020204030204" pitchFamily="34" charset="0"/>
                          <a:cs typeface="Calibri" panose="020F0502020204030204" pitchFamily="34" charset="0"/>
                        </a:rPr>
                        <a:t>316,802 people</a:t>
                      </a:r>
                    </a:p>
                  </a:txBody>
                  <a:tcPr/>
                </a:tc>
                <a:extLst>
                  <a:ext uri="{0D108BD9-81ED-4DB2-BD59-A6C34878D82A}">
                    <a16:rowId xmlns:a16="http://schemas.microsoft.com/office/drawing/2014/main" val="1363825810"/>
                  </a:ext>
                </a:extLst>
              </a:tr>
              <a:tr h="370840">
                <a:tc>
                  <a:txBody>
                    <a:bodyPr/>
                    <a:lstStyle/>
                    <a:p>
                      <a:pPr algn="ctr"/>
                      <a:r>
                        <a:rPr lang="en-US" dirty="0">
                          <a:latin typeface="Calibri" panose="020F0502020204030204" pitchFamily="34" charset="0"/>
                          <a:cs typeface="Calibri" panose="020F0502020204030204" pitchFamily="34" charset="0"/>
                        </a:rPr>
                        <a:t>January to February 2024</a:t>
                      </a:r>
                    </a:p>
                  </a:txBody>
                  <a:tcPr/>
                </a:tc>
                <a:tc>
                  <a:txBody>
                    <a:bodyPr/>
                    <a:lstStyle/>
                    <a:p>
                      <a:pPr algn="ctr"/>
                      <a:r>
                        <a:rPr lang="en-US" dirty="0">
                          <a:latin typeface="Calibri" panose="020F0502020204030204" pitchFamily="34" charset="0"/>
                          <a:cs typeface="Calibri" panose="020F0502020204030204" pitchFamily="34" charset="0"/>
                        </a:rPr>
                        <a:t>Unauthorized Network Activity</a:t>
                      </a:r>
                    </a:p>
                  </a:txBody>
                  <a:tcPr/>
                </a:tc>
                <a:tc>
                  <a:txBody>
                    <a:bodyPr/>
                    <a:lstStyle/>
                    <a:p>
                      <a:pPr algn="ctr"/>
                      <a:r>
                        <a:rPr lang="en-US" dirty="0">
                          <a:latin typeface="Calibri" panose="020F0502020204030204" pitchFamily="34" charset="0"/>
                          <a:cs typeface="Calibri" panose="020F0502020204030204" pitchFamily="34" charset="0"/>
                        </a:rPr>
                        <a:t>101,413 individuals</a:t>
                      </a:r>
                    </a:p>
                  </a:txBody>
                  <a:tcPr/>
                </a:tc>
                <a:extLst>
                  <a:ext uri="{0D108BD9-81ED-4DB2-BD59-A6C34878D82A}">
                    <a16:rowId xmlns:a16="http://schemas.microsoft.com/office/drawing/2014/main" val="3742555752"/>
                  </a:ext>
                </a:extLst>
              </a:tr>
            </a:tbl>
          </a:graphicData>
        </a:graphic>
      </p:graphicFrame>
      <p:sp>
        <p:nvSpPr>
          <p:cNvPr id="19" name="TextBox 18">
            <a:extLst>
              <a:ext uri="{FF2B5EF4-FFF2-40B4-BE49-F238E27FC236}">
                <a16:creationId xmlns:a16="http://schemas.microsoft.com/office/drawing/2014/main" id="{C94FBC5D-15C2-A372-99E1-5138868C1A32}"/>
              </a:ext>
            </a:extLst>
          </p:cNvPr>
          <p:cNvSpPr txBox="1"/>
          <p:nvPr/>
        </p:nvSpPr>
        <p:spPr>
          <a:xfrm>
            <a:off x="4969565" y="1645577"/>
            <a:ext cx="1983235" cy="424732"/>
          </a:xfrm>
          <a:prstGeom prst="rect">
            <a:avLst/>
          </a:prstGeom>
          <a:noFill/>
        </p:spPr>
        <p:txBody>
          <a:bodyPr wrap="none" lIns="91440" tIns="45720" rIns="91440" bIns="45720" rtlCol="0" anchor="ctr">
            <a:spAutoFit/>
          </a:bodyPr>
          <a:lstStyle/>
          <a:p>
            <a:pPr algn="l">
              <a:lnSpc>
                <a:spcPct val="90000"/>
              </a:lnSpc>
            </a:pPr>
            <a:r>
              <a:rPr lang="en-US" sz="2400" b="1" dirty="0">
                <a:highlight>
                  <a:srgbClr val="FFFF00"/>
                </a:highlight>
                <a:latin typeface="+mj-lt"/>
              </a:rPr>
              <a:t>Data Breach</a:t>
            </a:r>
          </a:p>
        </p:txBody>
      </p:sp>
    </p:spTree>
    <p:extLst>
      <p:ext uri="{BB962C8B-B14F-4D97-AF65-F5344CB8AC3E}">
        <p14:creationId xmlns:p14="http://schemas.microsoft.com/office/powerpoint/2010/main" val="187323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2B6-E7DA-48C6-082D-F33332BBFFB1}"/>
              </a:ext>
            </a:extLst>
          </p:cNvPr>
          <p:cNvSpPr>
            <a:spLocks noGrp="1"/>
          </p:cNvSpPr>
          <p:nvPr>
            <p:ph type="title"/>
          </p:nvPr>
        </p:nvSpPr>
        <p:spPr/>
        <p:txBody>
          <a:bodyPr/>
          <a:lstStyle/>
          <a:p>
            <a:r>
              <a:rPr lang="en-US" dirty="0"/>
              <a:t>Identifying Healthcare Systems Vulnerabilities</a:t>
            </a:r>
          </a:p>
        </p:txBody>
      </p:sp>
      <p:sp>
        <p:nvSpPr>
          <p:cNvPr id="3" name="Content Placeholder 2">
            <a:extLst>
              <a:ext uri="{FF2B5EF4-FFF2-40B4-BE49-F238E27FC236}">
                <a16:creationId xmlns:a16="http://schemas.microsoft.com/office/drawing/2014/main" id="{8311F0A5-BC82-B162-D16A-0D9D93C627A0}"/>
              </a:ext>
            </a:extLst>
          </p:cNvPr>
          <p:cNvSpPr>
            <a:spLocks noGrp="1"/>
          </p:cNvSpPr>
          <p:nvPr>
            <p:ph idx="1"/>
          </p:nvPr>
        </p:nvSpPr>
        <p:spPr>
          <a:xfrm>
            <a:off x="838200" y="1690688"/>
            <a:ext cx="10515600" cy="4156075"/>
          </a:xfrm>
        </p:spPr>
        <p:txBody>
          <a:bodyPr/>
          <a:lstStyle/>
          <a:p>
            <a:r>
              <a:rPr lang="en-US" dirty="0"/>
              <a:t>When it come to identifying system Vulnerabilities then it’s Penetration Testing time!</a:t>
            </a:r>
          </a:p>
          <a:p>
            <a:pPr marL="342900" indent="-342900">
              <a:buFont typeface="Arial" panose="020B0604020202020204" pitchFamily="34" charset="0"/>
              <a:buChar char="•"/>
            </a:pPr>
            <a:r>
              <a:rPr lang="en-US" dirty="0"/>
              <a:t>Reconnaissance </a:t>
            </a:r>
          </a:p>
          <a:p>
            <a:pPr marL="342900" indent="-342900">
              <a:buFont typeface="Arial" panose="020B0604020202020204" pitchFamily="34" charset="0"/>
              <a:buChar char="•"/>
            </a:pPr>
            <a:r>
              <a:rPr lang="en-US" dirty="0"/>
              <a:t>Scanning</a:t>
            </a:r>
          </a:p>
          <a:p>
            <a:pPr marL="342900" indent="-342900">
              <a:buFont typeface="Arial" panose="020B0604020202020204" pitchFamily="34" charset="0"/>
              <a:buChar char="•"/>
            </a:pPr>
            <a:r>
              <a:rPr lang="en-US" dirty="0"/>
              <a:t>Vulnerability Assessment</a:t>
            </a:r>
          </a:p>
          <a:p>
            <a:pPr marL="342900" indent="-342900">
              <a:buFont typeface="Arial" panose="020B0604020202020204" pitchFamily="34" charset="0"/>
              <a:buChar char="•"/>
            </a:pPr>
            <a:r>
              <a:rPr lang="en-US" dirty="0"/>
              <a:t>Exploitation</a:t>
            </a:r>
          </a:p>
          <a:p>
            <a:pPr marL="342900" indent="-342900">
              <a:buFont typeface="Arial" panose="020B0604020202020204" pitchFamily="34" charset="0"/>
              <a:buChar char="•"/>
            </a:pPr>
            <a:r>
              <a:rPr lang="en-US" dirty="0"/>
              <a:t>Mitigation</a:t>
            </a:r>
          </a:p>
        </p:txBody>
      </p:sp>
      <p:sp>
        <p:nvSpPr>
          <p:cNvPr id="4" name="Slide Number Placeholder 3">
            <a:extLst>
              <a:ext uri="{FF2B5EF4-FFF2-40B4-BE49-F238E27FC236}">
                <a16:creationId xmlns:a16="http://schemas.microsoft.com/office/drawing/2014/main" id="{12C33457-16C1-D7A3-5F87-4A4DF92E1916}"/>
              </a:ext>
            </a:extLst>
          </p:cNvPr>
          <p:cNvSpPr>
            <a:spLocks noGrp="1"/>
          </p:cNvSpPr>
          <p:nvPr>
            <p:ph type="sldNum" sz="quarter" idx="12"/>
          </p:nvPr>
        </p:nvSpPr>
        <p:spPr/>
        <p:txBody>
          <a:bodyPr/>
          <a:lstStyle/>
          <a:p>
            <a:fld id="{1DD3B9D9-239E-488F-8200-AC06AA684870}" type="slidenum">
              <a:rPr lang="en-US" smtClean="0"/>
              <a:t>13</a:t>
            </a:fld>
            <a:endParaRPr lang="en-US"/>
          </a:p>
        </p:txBody>
      </p:sp>
    </p:spTree>
    <p:extLst>
      <p:ext uri="{BB962C8B-B14F-4D97-AF65-F5344CB8AC3E}">
        <p14:creationId xmlns:p14="http://schemas.microsoft.com/office/powerpoint/2010/main" val="23089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9E4C-4457-47B2-B9C8-A8CED1F6A7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54AC72F-6704-976F-0E25-8E6E0E8322F6}"/>
              </a:ext>
            </a:extLst>
          </p:cNvPr>
          <p:cNvSpPr>
            <a:spLocks noGrp="1"/>
          </p:cNvSpPr>
          <p:nvPr>
            <p:ph type="body" sz="quarter" idx="11"/>
          </p:nvPr>
        </p:nvSpPr>
        <p:spPr>
          <a:xfrm>
            <a:off x="1337574" y="4458312"/>
            <a:ext cx="9659312" cy="747897"/>
          </a:xfrm>
        </p:spPr>
        <p:txBody>
          <a:bodyPr/>
          <a:lstStyle/>
          <a:p>
            <a:r>
              <a:rPr lang="en-US" dirty="0" err="1"/>
              <a:t>exploitation@demo</a:t>
            </a:r>
            <a:r>
              <a:rPr lang="en-US" dirty="0"/>
              <a:t>:$~ 1</a:t>
            </a:r>
            <a:r>
              <a:rPr lang="en-US" baseline="30000" dirty="0"/>
              <a:t>st</a:t>
            </a:r>
            <a:r>
              <a:rPr lang="en-US" dirty="0"/>
              <a:t>  </a:t>
            </a:r>
          </a:p>
        </p:txBody>
      </p:sp>
      <p:sp>
        <p:nvSpPr>
          <p:cNvPr id="4" name="Text Placeholder 1">
            <a:extLst>
              <a:ext uri="{FF2B5EF4-FFF2-40B4-BE49-F238E27FC236}">
                <a16:creationId xmlns:a16="http://schemas.microsoft.com/office/drawing/2014/main" id="{8C38D362-0E85-34F7-9139-6019970851B8}"/>
              </a:ext>
            </a:extLst>
          </p:cNvPr>
          <p:cNvSpPr txBox="1">
            <a:spLocks/>
          </p:cNvSpPr>
          <p:nvPr/>
        </p:nvSpPr>
        <p:spPr>
          <a:xfrm>
            <a:off x="2067338" y="672348"/>
            <a:ext cx="8199783" cy="2756652"/>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spcAft>
                <a:spcPts val="1000"/>
              </a:spcAft>
              <a:buFont typeface="Arial" panose="020B0604020202020204" pitchFamily="34" charset="0"/>
              <a:buNone/>
              <a:defRPr lang="en-US" sz="5400" b="1" kern="1200" dirty="0">
                <a:solidFill>
                  <a:schemeClr val="bg1"/>
                </a:solidFill>
                <a:effectLst/>
                <a:latin typeface="+mj-lt"/>
                <a:ea typeface="+mj-ea"/>
                <a:cs typeface="+mj-cs"/>
              </a:defRPr>
            </a:lvl1pPr>
            <a:lvl2pPr marL="0" indent="0" algn="l" defTabSz="914400" rtl="0" eaLnBrk="1" latinLnBrk="0" hangingPunct="1">
              <a:lnSpc>
                <a:spcPct val="90000"/>
              </a:lnSpc>
              <a:spcBef>
                <a:spcPts val="500"/>
              </a:spcBef>
              <a:spcAft>
                <a:spcPts val="500"/>
              </a:spcAft>
              <a:buClr>
                <a:schemeClr val="accent2"/>
              </a:buClr>
              <a:buFont typeface="Wingdings" panose="05000000000000000000" pitchFamily="2" charset="2"/>
              <a:buNone/>
              <a:defRPr lang="en-US" sz="4000" kern="1200" dirty="0">
                <a:solidFill>
                  <a:schemeClr val="bg1"/>
                </a:solidFill>
                <a:latin typeface="+mn-lt"/>
                <a:ea typeface="+mn-ea"/>
                <a:cs typeface="+mn-cs"/>
              </a:defRPr>
            </a:lvl2pPr>
            <a:lvl3pPr marL="914400" indent="0" algn="l" defTabSz="914400" rtl="0" eaLnBrk="1" latinLnBrk="0" hangingPunct="1">
              <a:lnSpc>
                <a:spcPct val="90000"/>
              </a:lnSpc>
              <a:spcBef>
                <a:spcPts val="500"/>
              </a:spcBef>
              <a:spcAft>
                <a:spcPts val="500"/>
              </a:spcAft>
              <a:buFont typeface="Arial" panose="020B0604020202020204" pitchFamily="34" charset="0"/>
              <a:buNone/>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Zero Day exploit  (2023)</a:t>
            </a:r>
          </a:p>
          <a:p>
            <a:r>
              <a:rPr lang="en-IN" dirty="0"/>
              <a:t>			Leads to</a:t>
            </a:r>
          </a:p>
          <a:p>
            <a:r>
              <a:rPr lang="en-IN" dirty="0"/>
              <a:t>Third-Party Data Breach</a:t>
            </a:r>
          </a:p>
        </p:txBody>
      </p:sp>
    </p:spTree>
    <p:extLst>
      <p:ext uri="{BB962C8B-B14F-4D97-AF65-F5344CB8AC3E}">
        <p14:creationId xmlns:p14="http://schemas.microsoft.com/office/powerpoint/2010/main" val="24132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B0C974A-F453-0C89-F920-E822BAA8B63D}"/>
              </a:ext>
            </a:extLst>
          </p:cNvPr>
          <p:cNvSpPr>
            <a:spLocks noGrp="1"/>
          </p:cNvSpPr>
          <p:nvPr>
            <p:ph type="title"/>
          </p:nvPr>
        </p:nvSpPr>
        <p:spPr>
          <a:xfrm>
            <a:off x="838200" y="365125"/>
            <a:ext cx="10515600" cy="1325563"/>
          </a:xfrm>
        </p:spPr>
        <p:txBody>
          <a:bodyPr/>
          <a:lstStyle/>
          <a:p>
            <a:r>
              <a:rPr lang="en-US" dirty="0"/>
              <a:t>What happened with </a:t>
            </a:r>
            <a:r>
              <a:rPr lang="en-US" dirty="0" err="1"/>
              <a:t>GoAnywhere</a:t>
            </a:r>
            <a:r>
              <a:rPr lang="en-US" dirty="0"/>
              <a:t>?</a:t>
            </a:r>
          </a:p>
        </p:txBody>
      </p:sp>
      <p:sp>
        <p:nvSpPr>
          <p:cNvPr id="3" name="Content Placeholder 2">
            <a:extLst>
              <a:ext uri="{FF2B5EF4-FFF2-40B4-BE49-F238E27FC236}">
                <a16:creationId xmlns:a16="http://schemas.microsoft.com/office/drawing/2014/main" id="{72281C3B-BE0F-6B0D-4618-711B05EE55D0}"/>
              </a:ext>
            </a:extLst>
          </p:cNvPr>
          <p:cNvSpPr>
            <a:spLocks noGrp="1"/>
          </p:cNvSpPr>
          <p:nvPr>
            <p:ph sz="half" idx="1"/>
          </p:nvPr>
        </p:nvSpPr>
        <p:spPr>
          <a:xfrm>
            <a:off x="1055974" y="2627312"/>
            <a:ext cx="10515600" cy="3445497"/>
          </a:xfrm>
        </p:spPr>
        <p:txBody>
          <a:bodyPr>
            <a:normAutofit/>
          </a:bodyPr>
          <a:lstStyle/>
          <a:p>
            <a:r>
              <a:rPr lang="en-US" dirty="0"/>
              <a:t>Unauthorized access happened through a zero-day vulnerability in [third-party’s] popular file-transfer software </a:t>
            </a:r>
            <a:r>
              <a:rPr lang="en-US" dirty="0" err="1"/>
              <a:t>GoAnywhere</a:t>
            </a:r>
            <a:r>
              <a:rPr lang="en-US" dirty="0"/>
              <a:t> MFT.</a:t>
            </a:r>
          </a:p>
          <a:p>
            <a:endParaRPr lang="en-US" dirty="0"/>
          </a:p>
          <a:p>
            <a:r>
              <a:rPr lang="en-US" dirty="0" err="1"/>
              <a:t>GoAnywhere</a:t>
            </a:r>
            <a:r>
              <a:rPr lang="en-US" dirty="0"/>
              <a:t> MFT [CVE-2023-0669] suffers from a pre-authentication command injection vulnerability in the License Response Servlet due to deserializing an arbitrary attacker-controlled object.</a:t>
            </a:r>
          </a:p>
        </p:txBody>
      </p:sp>
      <p:sp>
        <p:nvSpPr>
          <p:cNvPr id="4" name="Slide Number Placeholder 3">
            <a:extLst>
              <a:ext uri="{FF2B5EF4-FFF2-40B4-BE49-F238E27FC236}">
                <a16:creationId xmlns:a16="http://schemas.microsoft.com/office/drawing/2014/main" id="{71CD25A5-A0BB-E9F5-4DF7-64DB03F32772}"/>
              </a:ext>
            </a:extLst>
          </p:cNvPr>
          <p:cNvSpPr>
            <a:spLocks noGrp="1"/>
          </p:cNvSpPr>
          <p:nvPr>
            <p:ph type="sldNum" sz="quarter" idx="12"/>
          </p:nvPr>
        </p:nvSpPr>
        <p:spPr>
          <a:xfrm>
            <a:off x="11571574" y="6369858"/>
            <a:ext cx="448198" cy="365125"/>
          </a:xfrm>
        </p:spPr>
        <p:txBody>
          <a:bodyPr anchor="ctr">
            <a:normAutofit/>
          </a:bodyPr>
          <a:lstStyle/>
          <a:p>
            <a:pPr>
              <a:spcAft>
                <a:spcPts val="600"/>
              </a:spcAft>
            </a:pPr>
            <a:fld id="{1DD3B9D9-239E-488F-8200-AC06AA684870}" type="slidenum">
              <a:rPr lang="en-US" smtClean="0"/>
              <a:pPr>
                <a:spcAft>
                  <a:spcPts val="600"/>
                </a:spcAft>
              </a:pPr>
              <a:t>15</a:t>
            </a:fld>
            <a:endParaRPr lang="en-US"/>
          </a:p>
        </p:txBody>
      </p:sp>
    </p:spTree>
    <p:extLst>
      <p:ext uri="{BB962C8B-B14F-4D97-AF65-F5344CB8AC3E}">
        <p14:creationId xmlns:p14="http://schemas.microsoft.com/office/powerpoint/2010/main" val="14120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A3B2D060-A864-318C-5E40-B553C0372428}"/>
              </a:ext>
            </a:extLst>
          </p:cNvPr>
          <p:cNvPicPr>
            <a:picLocks noChangeAspect="1"/>
          </p:cNvPicPr>
          <p:nvPr/>
        </p:nvPicPr>
        <p:blipFill>
          <a:blip r:embed="rId2"/>
          <a:srcRect r="1" b="18194"/>
          <a:stretch/>
        </p:blipFill>
        <p:spPr>
          <a:xfrm>
            <a:off x="120650" y="68263"/>
            <a:ext cx="11950700" cy="6110287"/>
          </a:xfrm>
          <a:prstGeom prst="rect">
            <a:avLst/>
          </a:prstGeom>
          <a:noFill/>
        </p:spPr>
      </p:pic>
      <p:sp>
        <p:nvSpPr>
          <p:cNvPr id="4" name="Slide Number Placeholder 3" hidden="1">
            <a:extLst>
              <a:ext uri="{FF2B5EF4-FFF2-40B4-BE49-F238E27FC236}">
                <a16:creationId xmlns:a16="http://schemas.microsoft.com/office/drawing/2014/main" id="{95D346F4-FD0A-8D13-BA01-9DAF07F29ECA}"/>
              </a:ext>
            </a:extLst>
          </p:cNvPr>
          <p:cNvSpPr>
            <a:spLocks noGrp="1"/>
          </p:cNvSpPr>
          <p:nvPr>
            <p:ph type="sldNum" sz="quarter" idx="12"/>
          </p:nvPr>
        </p:nvSpPr>
        <p:spPr/>
        <p:txBody>
          <a:bodyPr/>
          <a:lstStyle/>
          <a:p>
            <a:pPr>
              <a:spcAft>
                <a:spcPts val="600"/>
              </a:spcAft>
            </a:pPr>
            <a:fld id="{1DD3B9D9-239E-488F-8200-AC06AA684870}" type="slidenum">
              <a:rPr lang="en-US" smtClean="0"/>
              <a:pPr>
                <a:spcAft>
                  <a:spcPts val="600"/>
                </a:spcAft>
              </a:pPr>
              <a:t>16</a:t>
            </a:fld>
            <a:endParaRPr lang="en-US"/>
          </a:p>
        </p:txBody>
      </p:sp>
    </p:spTree>
    <p:extLst>
      <p:ext uri="{BB962C8B-B14F-4D97-AF65-F5344CB8AC3E}">
        <p14:creationId xmlns:p14="http://schemas.microsoft.com/office/powerpoint/2010/main" val="14213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EA986FD4-3468-6C76-D0F6-3066DA395F37}"/>
              </a:ext>
            </a:extLst>
          </p:cNvPr>
          <p:cNvPicPr>
            <a:picLocks noChangeAspect="1"/>
          </p:cNvPicPr>
          <p:nvPr/>
        </p:nvPicPr>
        <p:blipFill>
          <a:blip r:embed="rId2"/>
          <a:srcRect t="1588" r="1" b="1942"/>
          <a:stretch/>
        </p:blipFill>
        <p:spPr>
          <a:xfrm>
            <a:off x="120650" y="68263"/>
            <a:ext cx="11950700" cy="6110287"/>
          </a:xfrm>
          <a:prstGeom prst="rect">
            <a:avLst/>
          </a:prstGeom>
          <a:noFill/>
        </p:spPr>
      </p:pic>
      <p:sp>
        <p:nvSpPr>
          <p:cNvPr id="4" name="Slide Number Placeholder 3" hidden="1">
            <a:extLst>
              <a:ext uri="{FF2B5EF4-FFF2-40B4-BE49-F238E27FC236}">
                <a16:creationId xmlns:a16="http://schemas.microsoft.com/office/drawing/2014/main" id="{D55422B8-C10D-9A15-7F63-40F4537D9FCE}"/>
              </a:ext>
            </a:extLst>
          </p:cNvPr>
          <p:cNvSpPr>
            <a:spLocks noGrp="1"/>
          </p:cNvSpPr>
          <p:nvPr>
            <p:ph type="sldNum" sz="quarter" idx="12"/>
          </p:nvPr>
        </p:nvSpPr>
        <p:spPr/>
        <p:txBody>
          <a:bodyPr/>
          <a:lstStyle/>
          <a:p>
            <a:pPr>
              <a:spcAft>
                <a:spcPts val="600"/>
              </a:spcAft>
            </a:pPr>
            <a:fld id="{1DD3B9D9-239E-488F-8200-AC06AA684870}" type="slidenum">
              <a:rPr lang="en-US" smtClean="0"/>
              <a:pPr>
                <a:spcAft>
                  <a:spcPts val="600"/>
                </a:spcAft>
              </a:pPr>
              <a:t>17</a:t>
            </a:fld>
            <a:endParaRPr lang="en-US"/>
          </a:p>
        </p:txBody>
      </p:sp>
    </p:spTree>
    <p:extLst>
      <p:ext uri="{BB962C8B-B14F-4D97-AF65-F5344CB8AC3E}">
        <p14:creationId xmlns:p14="http://schemas.microsoft.com/office/powerpoint/2010/main" val="421252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ce-demo">
            <a:extLst>
              <a:ext uri="{FF2B5EF4-FFF2-40B4-BE49-F238E27FC236}">
                <a16:creationId xmlns:a16="http://schemas.microsoft.com/office/drawing/2014/main" id="{4D0254E9-C8A8-3300-C823-27902274B9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742"/>
          <a:stretch/>
        </p:blipFill>
        <p:spPr bwMode="auto">
          <a:xfrm>
            <a:off x="120650" y="68263"/>
            <a:ext cx="11950700" cy="6110287"/>
          </a:xfrm>
          <a:prstGeom prst="rect">
            <a:avLst/>
          </a:prstGeom>
          <a:solidFill>
            <a:srgbClr val="FFFFFF"/>
          </a:solidFill>
        </p:spPr>
      </p:pic>
      <p:sp>
        <p:nvSpPr>
          <p:cNvPr id="4" name="Slide Number Placeholder 3" hidden="1">
            <a:extLst>
              <a:ext uri="{FF2B5EF4-FFF2-40B4-BE49-F238E27FC236}">
                <a16:creationId xmlns:a16="http://schemas.microsoft.com/office/drawing/2014/main" id="{F9A70623-601C-EAED-96F1-57F0242EF876}"/>
              </a:ext>
            </a:extLst>
          </p:cNvPr>
          <p:cNvSpPr>
            <a:spLocks noGrp="1"/>
          </p:cNvSpPr>
          <p:nvPr>
            <p:ph type="sldNum" sz="quarter" idx="12"/>
          </p:nvPr>
        </p:nvSpPr>
        <p:spPr/>
        <p:txBody>
          <a:bodyPr/>
          <a:lstStyle/>
          <a:p>
            <a:pPr>
              <a:spcAft>
                <a:spcPts val="600"/>
              </a:spcAft>
            </a:pPr>
            <a:fld id="{1DD3B9D9-239E-488F-8200-AC06AA684870}" type="slidenum">
              <a:rPr lang="en-US" smtClean="0"/>
              <a:pPr>
                <a:spcAft>
                  <a:spcPts val="600"/>
                </a:spcAft>
              </a:pPr>
              <a:t>18</a:t>
            </a:fld>
            <a:endParaRPr lang="en-US"/>
          </a:p>
        </p:txBody>
      </p:sp>
    </p:spTree>
    <p:extLst>
      <p:ext uri="{BB962C8B-B14F-4D97-AF65-F5344CB8AC3E}">
        <p14:creationId xmlns:p14="http://schemas.microsoft.com/office/powerpoint/2010/main" val="11256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4C4FC6-B546-C963-4191-56734A673420}"/>
              </a:ext>
            </a:extLst>
          </p:cNvPr>
          <p:cNvSpPr>
            <a:spLocks noGrp="1"/>
          </p:cNvSpPr>
          <p:nvPr>
            <p:ph type="body" sz="quarter" idx="11"/>
          </p:nvPr>
        </p:nvSpPr>
        <p:spPr>
          <a:xfrm>
            <a:off x="612646" y="1620079"/>
            <a:ext cx="10936623" cy="3022446"/>
          </a:xfrm>
        </p:spPr>
        <p:txBody>
          <a:bodyPr/>
          <a:lstStyle/>
          <a:p>
            <a:r>
              <a:rPr lang="en-US" dirty="0"/>
              <a:t>Can’t We Do Something Beyond Penetration Testing?</a:t>
            </a:r>
          </a:p>
        </p:txBody>
      </p:sp>
    </p:spTree>
    <p:extLst>
      <p:ext uri="{BB962C8B-B14F-4D97-AF65-F5344CB8AC3E}">
        <p14:creationId xmlns:p14="http://schemas.microsoft.com/office/powerpoint/2010/main" val="132009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EF714-6BCC-495B-4584-0892379FB383}"/>
              </a:ext>
            </a:extLst>
          </p:cNvPr>
          <p:cNvSpPr>
            <a:spLocks noGrp="1"/>
          </p:cNvSpPr>
          <p:nvPr>
            <p:ph type="body" sz="quarter" idx="11"/>
          </p:nvPr>
        </p:nvSpPr>
        <p:spPr>
          <a:xfrm>
            <a:off x="4304553" y="1089329"/>
            <a:ext cx="4189950" cy="747897"/>
          </a:xfrm>
        </p:spPr>
        <p:txBody>
          <a:bodyPr/>
          <a:lstStyle/>
          <a:p>
            <a:r>
              <a:rPr lang="en-US" dirty="0"/>
              <a:t>Who I Am ?</a:t>
            </a:r>
          </a:p>
        </p:txBody>
      </p:sp>
      <p:sp>
        <p:nvSpPr>
          <p:cNvPr id="3" name="Text Placeholder 3">
            <a:extLst>
              <a:ext uri="{FF2B5EF4-FFF2-40B4-BE49-F238E27FC236}">
                <a16:creationId xmlns:a16="http://schemas.microsoft.com/office/drawing/2014/main" id="{6C88A9C2-622F-93C4-7E61-DFFA711B05BB}"/>
              </a:ext>
            </a:extLst>
          </p:cNvPr>
          <p:cNvSpPr txBox="1">
            <a:spLocks/>
          </p:cNvSpPr>
          <p:nvPr/>
        </p:nvSpPr>
        <p:spPr>
          <a:xfrm>
            <a:off x="3835959" y="2400878"/>
            <a:ext cx="5127139" cy="3241913"/>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spcAft>
                <a:spcPts val="1000"/>
              </a:spcAft>
              <a:buFont typeface="Arial" panose="020B0604020202020204" pitchFamily="34" charset="0"/>
              <a:buNone/>
              <a:defRPr lang="en-US" sz="5400" b="1" kern="1200" dirty="0">
                <a:solidFill>
                  <a:schemeClr val="bg1"/>
                </a:solidFill>
                <a:effectLst/>
                <a:latin typeface="+mj-lt"/>
                <a:ea typeface="+mj-ea"/>
                <a:cs typeface="+mj-cs"/>
              </a:defRPr>
            </a:lvl1pPr>
            <a:lvl2pPr marL="0" indent="0" algn="l" defTabSz="914400" rtl="0" eaLnBrk="1" latinLnBrk="0" hangingPunct="1">
              <a:lnSpc>
                <a:spcPct val="90000"/>
              </a:lnSpc>
              <a:spcBef>
                <a:spcPts val="500"/>
              </a:spcBef>
              <a:spcAft>
                <a:spcPts val="500"/>
              </a:spcAft>
              <a:buClr>
                <a:schemeClr val="accent2"/>
              </a:buClr>
              <a:buFont typeface="Wingdings" panose="05000000000000000000" pitchFamily="2" charset="2"/>
              <a:buNone/>
              <a:defRPr lang="en-US" sz="4000" kern="1200" dirty="0">
                <a:solidFill>
                  <a:schemeClr val="bg1"/>
                </a:solidFill>
                <a:latin typeface="+mn-lt"/>
                <a:ea typeface="+mn-ea"/>
                <a:cs typeface="+mn-cs"/>
              </a:defRPr>
            </a:lvl2pPr>
            <a:lvl3pPr marL="914400" indent="0" algn="l" defTabSz="914400" rtl="0" eaLnBrk="1" latinLnBrk="0" hangingPunct="1">
              <a:lnSpc>
                <a:spcPct val="90000"/>
              </a:lnSpc>
              <a:spcBef>
                <a:spcPts val="500"/>
              </a:spcBef>
              <a:spcAft>
                <a:spcPts val="500"/>
              </a:spcAft>
              <a:buFont typeface="Arial" panose="020B0604020202020204" pitchFamily="34" charset="0"/>
              <a:buNone/>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3200" b="0" dirty="0"/>
              <a:t>Manish Sharma</a:t>
            </a:r>
          </a:p>
          <a:p>
            <a:pPr algn="ctr"/>
            <a:r>
              <a:rPr lang="en-IN" sz="3200" b="0" dirty="0"/>
              <a:t>Security Engineer</a:t>
            </a:r>
          </a:p>
          <a:p>
            <a:pPr algn="ctr"/>
            <a:r>
              <a:rPr lang="en-IN" sz="3200" b="0" dirty="0"/>
              <a:t>Victoria’s Secret &amp; Co.</a:t>
            </a:r>
          </a:p>
          <a:p>
            <a:pPr algn="ctr"/>
            <a:r>
              <a:rPr lang="en-IN" sz="3200" b="0" dirty="0"/>
              <a:t>LinkedIn - sh377c0d3</a:t>
            </a:r>
          </a:p>
          <a:p>
            <a:pPr algn="ctr"/>
            <a:r>
              <a:rPr lang="en-IN" sz="3200" b="0" dirty="0"/>
              <a:t>GitHub - sh377c0d3</a:t>
            </a:r>
          </a:p>
        </p:txBody>
      </p:sp>
    </p:spTree>
    <p:extLst>
      <p:ext uri="{BB962C8B-B14F-4D97-AF65-F5344CB8AC3E}">
        <p14:creationId xmlns:p14="http://schemas.microsoft.com/office/powerpoint/2010/main" val="267554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7C6-4EC3-2163-B26A-846035EC9FE1}"/>
              </a:ext>
            </a:extLst>
          </p:cNvPr>
          <p:cNvSpPr>
            <a:spLocks noGrp="1"/>
          </p:cNvSpPr>
          <p:nvPr>
            <p:ph type="title"/>
          </p:nvPr>
        </p:nvSpPr>
        <p:spPr>
          <a:xfrm>
            <a:off x="838200" y="56552"/>
            <a:ext cx="10515600" cy="1325563"/>
          </a:xfrm>
        </p:spPr>
        <p:txBody>
          <a:bodyPr anchor="ctr">
            <a:normAutofit/>
          </a:bodyPr>
          <a:lstStyle/>
          <a:p>
            <a:pPr algn="ctr"/>
            <a:r>
              <a:rPr lang="en-US" dirty="0"/>
              <a:t>We have Exploit Development too!!!</a:t>
            </a:r>
          </a:p>
        </p:txBody>
      </p:sp>
      <p:sp>
        <p:nvSpPr>
          <p:cNvPr id="4" name="Slide Number Placeholder 3">
            <a:extLst>
              <a:ext uri="{FF2B5EF4-FFF2-40B4-BE49-F238E27FC236}">
                <a16:creationId xmlns:a16="http://schemas.microsoft.com/office/drawing/2014/main" id="{F31776E5-736F-D64C-CF40-D8FE1FCAB36B}"/>
              </a:ext>
            </a:extLst>
          </p:cNvPr>
          <p:cNvSpPr>
            <a:spLocks noGrp="1"/>
          </p:cNvSpPr>
          <p:nvPr>
            <p:ph type="sldNum" sz="quarter" idx="12"/>
          </p:nvPr>
        </p:nvSpPr>
        <p:spPr>
          <a:xfrm>
            <a:off x="11571574" y="6369858"/>
            <a:ext cx="448198" cy="365125"/>
          </a:xfrm>
        </p:spPr>
        <p:txBody>
          <a:bodyPr anchor="ctr">
            <a:normAutofit/>
          </a:bodyPr>
          <a:lstStyle/>
          <a:p>
            <a:pPr>
              <a:spcAft>
                <a:spcPts val="600"/>
              </a:spcAft>
            </a:pPr>
            <a:fld id="{1DD3B9D9-239E-488F-8200-AC06AA684870}" type="slidenum">
              <a:rPr lang="en-US" smtClean="0"/>
              <a:pPr>
                <a:spcAft>
                  <a:spcPts val="600"/>
                </a:spcAft>
              </a:pPr>
              <a:t>20</a:t>
            </a:fld>
            <a:endParaRPr lang="en-US"/>
          </a:p>
        </p:txBody>
      </p:sp>
      <p:graphicFrame>
        <p:nvGraphicFramePr>
          <p:cNvPr id="7" name="Content Placeholder 2">
            <a:extLst>
              <a:ext uri="{FF2B5EF4-FFF2-40B4-BE49-F238E27FC236}">
                <a16:creationId xmlns:a16="http://schemas.microsoft.com/office/drawing/2014/main" id="{13EC510A-E4E7-1D7E-94BB-2656B7C78A41}"/>
              </a:ext>
            </a:extLst>
          </p:cNvPr>
          <p:cNvGraphicFramePr>
            <a:graphicFrameLocks noGrp="1"/>
          </p:cNvGraphicFramePr>
          <p:nvPr>
            <p:ph idx="1"/>
            <p:extLst>
              <p:ext uri="{D42A27DB-BD31-4B8C-83A1-F6EECF244321}">
                <p14:modId xmlns:p14="http://schemas.microsoft.com/office/powerpoint/2010/main" val="2959526343"/>
              </p:ext>
            </p:extLst>
          </p:nvPr>
        </p:nvGraphicFramePr>
        <p:xfrm>
          <a:off x="838200" y="1525387"/>
          <a:ext cx="10515600" cy="4156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FC72920-9D6E-1394-510B-E0366EE68367}"/>
              </a:ext>
            </a:extLst>
          </p:cNvPr>
          <p:cNvSpPr txBox="1"/>
          <p:nvPr/>
        </p:nvSpPr>
        <p:spPr>
          <a:xfrm>
            <a:off x="327754" y="5681462"/>
            <a:ext cx="11536491" cy="313932"/>
          </a:xfrm>
          <a:prstGeom prst="rect">
            <a:avLst/>
          </a:prstGeom>
          <a:noFill/>
        </p:spPr>
        <p:txBody>
          <a:bodyPr wrap="none" lIns="91440" tIns="45720" rIns="91440" bIns="45720" rtlCol="0" anchor="ctr">
            <a:spAutoFit/>
          </a:bodyPr>
          <a:lstStyle/>
          <a:p>
            <a:pPr algn="l">
              <a:lnSpc>
                <a:spcPct val="90000"/>
              </a:lnSpc>
            </a:pPr>
            <a:r>
              <a:rPr lang="en-US" sz="1600" dirty="0"/>
              <a:t>Yes, We can use Exploit Development to find vulnerabilities in Firmware and Software in IoT device, Windows, Linux systems</a:t>
            </a:r>
          </a:p>
        </p:txBody>
      </p:sp>
    </p:spTree>
    <p:extLst>
      <p:ext uri="{BB962C8B-B14F-4D97-AF65-F5344CB8AC3E}">
        <p14:creationId xmlns:p14="http://schemas.microsoft.com/office/powerpoint/2010/main" val="216600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185F-C76F-1928-5049-FF6796AC7CDE}"/>
              </a:ext>
            </a:extLst>
          </p:cNvPr>
          <p:cNvSpPr>
            <a:spLocks noGrp="1"/>
          </p:cNvSpPr>
          <p:nvPr>
            <p:ph type="title"/>
          </p:nvPr>
        </p:nvSpPr>
        <p:spPr>
          <a:xfrm>
            <a:off x="838200" y="365125"/>
            <a:ext cx="10515600" cy="1325563"/>
          </a:xfrm>
        </p:spPr>
        <p:txBody>
          <a:bodyPr vert="horz" lIns="0" tIns="45720" rIns="91440" bIns="45720" rtlCol="0" anchor="ctr">
            <a:normAutofit/>
          </a:bodyPr>
          <a:lstStyle/>
          <a:p>
            <a:r>
              <a:rPr lang="en-US" b="1" kern="1200" dirty="0">
                <a:latin typeface="+mj-lt"/>
                <a:ea typeface="+mj-ea"/>
                <a:cs typeface="+mj-cs"/>
              </a:rPr>
              <a:t>Reverse Engineering</a:t>
            </a:r>
          </a:p>
        </p:txBody>
      </p:sp>
      <p:sp>
        <p:nvSpPr>
          <p:cNvPr id="8" name="TextBox 7">
            <a:extLst>
              <a:ext uri="{FF2B5EF4-FFF2-40B4-BE49-F238E27FC236}">
                <a16:creationId xmlns:a16="http://schemas.microsoft.com/office/drawing/2014/main" id="{A0E6585C-8E83-09A5-86F2-240BB88C850D}"/>
              </a:ext>
            </a:extLst>
          </p:cNvPr>
          <p:cNvSpPr txBox="1"/>
          <p:nvPr/>
        </p:nvSpPr>
        <p:spPr>
          <a:xfrm>
            <a:off x="838201" y="2423948"/>
            <a:ext cx="5143500" cy="2370745"/>
          </a:xfrm>
          <a:prstGeom prst="rect">
            <a:avLst/>
          </a:prstGeom>
        </p:spPr>
        <p:txBody>
          <a:bodyPr vert="horz" lIns="0" tIns="0" rIns="0" bIns="45720" rtlCol="0">
            <a:normAutofit/>
          </a:bodyPr>
          <a:lstStyle/>
          <a:p>
            <a:pPr>
              <a:lnSpc>
                <a:spcPct val="90000"/>
              </a:lnSpc>
              <a:spcBef>
                <a:spcPts val="1000"/>
              </a:spcBef>
              <a:spcAft>
                <a:spcPts val="1000"/>
              </a:spcAft>
            </a:pPr>
            <a:r>
              <a:rPr lang="en-GB" sz="2000" dirty="0"/>
              <a:t>Analyse the internal workings of a software system or hardware component. </a:t>
            </a:r>
          </a:p>
          <a:p>
            <a:pPr>
              <a:lnSpc>
                <a:spcPct val="90000"/>
              </a:lnSpc>
              <a:spcBef>
                <a:spcPts val="1000"/>
              </a:spcBef>
              <a:spcAft>
                <a:spcPts val="1000"/>
              </a:spcAft>
            </a:pPr>
            <a:r>
              <a:rPr lang="en-GB" sz="2000" dirty="0"/>
              <a:t>By dismantling software, we can identify weakness such as buffer overflows, insecure communication protocols, and authentication flaws.</a:t>
            </a:r>
          </a:p>
        </p:txBody>
      </p:sp>
      <p:pic>
        <p:nvPicPr>
          <p:cNvPr id="7" name="Content Placeholder 6" descr="A diagram of a software system&#10;&#10;Description automatically generated">
            <a:extLst>
              <a:ext uri="{FF2B5EF4-FFF2-40B4-BE49-F238E27FC236}">
                <a16:creationId xmlns:a16="http://schemas.microsoft.com/office/drawing/2014/main" id="{152A0252-02CA-E445-97B7-13110EDB33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0300" y="2217052"/>
            <a:ext cx="5143500" cy="3373220"/>
          </a:xfrm>
          <a:noFill/>
        </p:spPr>
      </p:pic>
      <p:sp>
        <p:nvSpPr>
          <p:cNvPr id="4" name="Slide Number Placeholder 3">
            <a:extLst>
              <a:ext uri="{FF2B5EF4-FFF2-40B4-BE49-F238E27FC236}">
                <a16:creationId xmlns:a16="http://schemas.microsoft.com/office/drawing/2014/main" id="{1770F02B-73D8-8544-307D-F9D63ED1A5CE}"/>
              </a:ext>
            </a:extLst>
          </p:cNvPr>
          <p:cNvSpPr>
            <a:spLocks noGrp="1"/>
          </p:cNvSpPr>
          <p:nvPr>
            <p:ph type="sldNum" sz="quarter" idx="12"/>
          </p:nvPr>
        </p:nvSpPr>
        <p:spPr>
          <a:xfrm>
            <a:off x="11571574" y="6369858"/>
            <a:ext cx="448198" cy="365125"/>
          </a:xfrm>
        </p:spPr>
        <p:txBody>
          <a:bodyPr vert="horz" lIns="0" tIns="0" rIns="0" bIns="0" rtlCol="0" anchor="ctr">
            <a:normAutofit/>
          </a:bodyPr>
          <a:lstStyle/>
          <a:p>
            <a:pPr>
              <a:spcAft>
                <a:spcPts val="600"/>
              </a:spcAft>
            </a:pPr>
            <a:fld id="{1DD3B9D9-239E-488F-8200-AC06AA684870}" type="slidenum">
              <a:rPr lang="en-US" smtClean="0"/>
              <a:pPr>
                <a:spcAft>
                  <a:spcPts val="600"/>
                </a:spcAft>
              </a:pPr>
              <a:t>21</a:t>
            </a:fld>
            <a:endParaRPr lang="en-US"/>
          </a:p>
        </p:txBody>
      </p:sp>
    </p:spTree>
    <p:extLst>
      <p:ext uri="{BB962C8B-B14F-4D97-AF65-F5344CB8AC3E}">
        <p14:creationId xmlns:p14="http://schemas.microsoft.com/office/powerpoint/2010/main" val="43453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 shot of a computer program&#10;&#10;Description automatically generated">
            <a:extLst>
              <a:ext uri="{FF2B5EF4-FFF2-40B4-BE49-F238E27FC236}">
                <a16:creationId xmlns:a16="http://schemas.microsoft.com/office/drawing/2014/main" id="{21CE8F00-75C4-5842-4A90-C285B7EE5013}"/>
              </a:ext>
            </a:extLst>
          </p:cNvPr>
          <p:cNvPicPr>
            <a:picLocks noGrp="1" noChangeAspect="1"/>
          </p:cNvPicPr>
          <p:nvPr>
            <p:ph idx="1"/>
          </p:nvPr>
        </p:nvPicPr>
        <p:blipFill>
          <a:blip r:embed="rId2"/>
          <a:stretch>
            <a:fillRect/>
          </a:stretch>
        </p:blipFill>
        <p:spPr>
          <a:xfrm>
            <a:off x="0" y="0"/>
            <a:ext cx="6879316" cy="3233277"/>
          </a:xfrm>
          <a:prstGeom prst="rect">
            <a:avLst/>
          </a:prstGeom>
          <a:noFill/>
        </p:spPr>
      </p:pic>
      <p:sp>
        <p:nvSpPr>
          <p:cNvPr id="6" name="Slide Number Placeholder 5" hidden="1">
            <a:extLst>
              <a:ext uri="{FF2B5EF4-FFF2-40B4-BE49-F238E27FC236}">
                <a16:creationId xmlns:a16="http://schemas.microsoft.com/office/drawing/2014/main" id="{F81E5AA5-9C45-5380-E272-7FD5A9787F11}"/>
              </a:ext>
            </a:extLst>
          </p:cNvPr>
          <p:cNvSpPr>
            <a:spLocks noGrp="1"/>
          </p:cNvSpPr>
          <p:nvPr>
            <p:ph type="sldNum" sz="quarter" idx="12"/>
          </p:nvPr>
        </p:nvSpPr>
        <p:spPr/>
        <p:txBody>
          <a:bodyPr/>
          <a:lstStyle/>
          <a:p>
            <a:pPr>
              <a:spcAft>
                <a:spcPts val="600"/>
              </a:spcAft>
            </a:pPr>
            <a:fld id="{1DD3B9D9-239E-488F-8200-AC06AA684870}" type="slidenum">
              <a:rPr lang="en-US" smtClean="0"/>
              <a:pPr>
                <a:spcAft>
                  <a:spcPts val="600"/>
                </a:spcAft>
              </a:pPr>
              <a:t>22</a:t>
            </a:fld>
            <a:endParaRPr lang="en-US"/>
          </a:p>
        </p:txBody>
      </p:sp>
      <p:pic>
        <p:nvPicPr>
          <p:cNvPr id="14" name="Picture 13">
            <a:extLst>
              <a:ext uri="{FF2B5EF4-FFF2-40B4-BE49-F238E27FC236}">
                <a16:creationId xmlns:a16="http://schemas.microsoft.com/office/drawing/2014/main" id="{6BD95C5A-EFC0-B17E-79B2-87BDF85247D5}"/>
              </a:ext>
            </a:extLst>
          </p:cNvPr>
          <p:cNvPicPr>
            <a:picLocks noChangeAspect="1"/>
          </p:cNvPicPr>
          <p:nvPr/>
        </p:nvPicPr>
        <p:blipFill>
          <a:blip r:embed="rId3"/>
          <a:stretch>
            <a:fillRect/>
          </a:stretch>
        </p:blipFill>
        <p:spPr>
          <a:xfrm>
            <a:off x="0" y="3380272"/>
            <a:ext cx="7772400" cy="2842591"/>
          </a:xfrm>
          <a:prstGeom prst="rect">
            <a:avLst/>
          </a:prstGeom>
        </p:spPr>
      </p:pic>
      <p:pic>
        <p:nvPicPr>
          <p:cNvPr id="15" name="Picture 14">
            <a:extLst>
              <a:ext uri="{FF2B5EF4-FFF2-40B4-BE49-F238E27FC236}">
                <a16:creationId xmlns:a16="http://schemas.microsoft.com/office/drawing/2014/main" id="{84425EDF-09D0-F2EA-AA20-0783BD6D26FB}"/>
              </a:ext>
            </a:extLst>
          </p:cNvPr>
          <p:cNvPicPr>
            <a:picLocks noChangeAspect="1"/>
          </p:cNvPicPr>
          <p:nvPr/>
        </p:nvPicPr>
        <p:blipFill>
          <a:blip r:embed="rId4"/>
          <a:stretch>
            <a:fillRect/>
          </a:stretch>
        </p:blipFill>
        <p:spPr>
          <a:xfrm>
            <a:off x="6961575" y="69038"/>
            <a:ext cx="5112460" cy="3359962"/>
          </a:xfrm>
          <a:prstGeom prst="rect">
            <a:avLst/>
          </a:prstGeom>
        </p:spPr>
      </p:pic>
      <p:pic>
        <p:nvPicPr>
          <p:cNvPr id="16" name="Picture 15">
            <a:extLst>
              <a:ext uri="{FF2B5EF4-FFF2-40B4-BE49-F238E27FC236}">
                <a16:creationId xmlns:a16="http://schemas.microsoft.com/office/drawing/2014/main" id="{706B37CD-6DDC-296E-3A2B-8E582D43989D}"/>
              </a:ext>
            </a:extLst>
          </p:cNvPr>
          <p:cNvPicPr>
            <a:picLocks noChangeAspect="1"/>
          </p:cNvPicPr>
          <p:nvPr/>
        </p:nvPicPr>
        <p:blipFill>
          <a:blip r:embed="rId5"/>
          <a:stretch>
            <a:fillRect/>
          </a:stretch>
        </p:blipFill>
        <p:spPr>
          <a:xfrm>
            <a:off x="8094311" y="3700531"/>
            <a:ext cx="3962725" cy="2103921"/>
          </a:xfrm>
          <a:prstGeom prst="rect">
            <a:avLst/>
          </a:prstGeom>
        </p:spPr>
      </p:pic>
    </p:spTree>
    <p:extLst>
      <p:ext uri="{BB962C8B-B14F-4D97-AF65-F5344CB8AC3E}">
        <p14:creationId xmlns:p14="http://schemas.microsoft.com/office/powerpoint/2010/main" val="22820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F920-220C-CB60-9E3A-CD9622BCB834}"/>
              </a:ext>
            </a:extLst>
          </p:cNvPr>
          <p:cNvSpPr>
            <a:spLocks noGrp="1"/>
          </p:cNvSpPr>
          <p:nvPr>
            <p:ph type="title"/>
          </p:nvPr>
        </p:nvSpPr>
        <p:spPr/>
        <p:txBody>
          <a:bodyPr/>
          <a:lstStyle/>
          <a:p>
            <a:r>
              <a:rPr lang="en-US" dirty="0"/>
              <a:t>Prevention Measures and Best Practices</a:t>
            </a:r>
          </a:p>
        </p:txBody>
      </p:sp>
      <p:sp>
        <p:nvSpPr>
          <p:cNvPr id="3" name="Content Placeholder 2">
            <a:extLst>
              <a:ext uri="{FF2B5EF4-FFF2-40B4-BE49-F238E27FC236}">
                <a16:creationId xmlns:a16="http://schemas.microsoft.com/office/drawing/2014/main" id="{5F23334C-2E01-4D61-9941-60CBD819226C}"/>
              </a:ext>
            </a:extLst>
          </p:cNvPr>
          <p:cNvSpPr>
            <a:spLocks noGrp="1"/>
          </p:cNvSpPr>
          <p:nvPr>
            <p:ph idx="1"/>
          </p:nvPr>
        </p:nvSpPr>
        <p:spPr>
          <a:xfrm>
            <a:off x="838199" y="1825625"/>
            <a:ext cx="4678017" cy="4156075"/>
          </a:xfrm>
        </p:spPr>
        <p:txBody>
          <a:bodyPr/>
          <a:lstStyle/>
          <a:p>
            <a:pPr marL="457200" indent="-457200">
              <a:buFont typeface="+mj-lt"/>
              <a:buAutoNum type="arabicPeriod"/>
            </a:pPr>
            <a:r>
              <a:rPr lang="en-US" dirty="0"/>
              <a:t>Conduct Risk Assessments</a:t>
            </a:r>
          </a:p>
          <a:p>
            <a:pPr marL="457200" indent="-457200">
              <a:buFont typeface="+mj-lt"/>
              <a:buAutoNum type="arabicPeriod"/>
            </a:pPr>
            <a:r>
              <a:rPr lang="en-US" dirty="0"/>
              <a:t>Engage Stakeholders</a:t>
            </a:r>
          </a:p>
          <a:p>
            <a:pPr marL="457200" indent="-457200">
              <a:buFont typeface="+mj-lt"/>
              <a:buAutoNum type="arabicPeriod"/>
            </a:pPr>
            <a:r>
              <a:rPr lang="en-US" dirty="0"/>
              <a:t>Analyze Data Breaches</a:t>
            </a:r>
          </a:p>
          <a:p>
            <a:pPr marL="457200" indent="-457200">
              <a:buFont typeface="+mj-lt"/>
              <a:buAutoNum type="arabicPeriod"/>
            </a:pPr>
            <a:r>
              <a:rPr lang="en-US" dirty="0"/>
              <a:t>Evaluate Technology</a:t>
            </a:r>
          </a:p>
          <a:p>
            <a:pPr marL="457200" indent="-457200">
              <a:buFont typeface="+mj-lt"/>
              <a:buAutoNum type="arabicPeriod"/>
            </a:pPr>
            <a:r>
              <a:rPr lang="en-US" dirty="0"/>
              <a:t>Monitor Compliance</a:t>
            </a:r>
          </a:p>
        </p:txBody>
      </p:sp>
      <p:sp>
        <p:nvSpPr>
          <p:cNvPr id="4" name="Slide Number Placeholder 3">
            <a:extLst>
              <a:ext uri="{FF2B5EF4-FFF2-40B4-BE49-F238E27FC236}">
                <a16:creationId xmlns:a16="http://schemas.microsoft.com/office/drawing/2014/main" id="{02907374-9068-A7A7-0E29-96DAF3ACF36D}"/>
              </a:ext>
            </a:extLst>
          </p:cNvPr>
          <p:cNvSpPr>
            <a:spLocks noGrp="1"/>
          </p:cNvSpPr>
          <p:nvPr>
            <p:ph type="sldNum" sz="quarter" idx="12"/>
          </p:nvPr>
        </p:nvSpPr>
        <p:spPr/>
        <p:txBody>
          <a:bodyPr/>
          <a:lstStyle/>
          <a:p>
            <a:fld id="{1DD3B9D9-239E-488F-8200-AC06AA684870}" type="slidenum">
              <a:rPr lang="en-US" smtClean="0"/>
              <a:t>23</a:t>
            </a:fld>
            <a:endParaRPr lang="en-US"/>
          </a:p>
        </p:txBody>
      </p:sp>
      <p:sp>
        <p:nvSpPr>
          <p:cNvPr id="5" name="Footer Placeholder 4">
            <a:extLst>
              <a:ext uri="{FF2B5EF4-FFF2-40B4-BE49-F238E27FC236}">
                <a16:creationId xmlns:a16="http://schemas.microsoft.com/office/drawing/2014/main" id="{DDE2924A-3C2F-CCA2-A1F8-EEC809A78E19}"/>
              </a:ext>
            </a:extLst>
          </p:cNvPr>
          <p:cNvSpPr>
            <a:spLocks noGrp="1"/>
          </p:cNvSpPr>
          <p:nvPr>
            <p:ph type="ftr" sz="quarter" idx="3"/>
          </p:nvPr>
        </p:nvSpPr>
        <p:spPr/>
        <p:txBody>
          <a:bodyPr/>
          <a:lstStyle/>
          <a:p>
            <a:r>
              <a:rPr lang="en-US" dirty="0"/>
              <a:t>https://</a:t>
            </a:r>
            <a:r>
              <a:rPr lang="en-US" dirty="0" err="1"/>
              <a:t>www.healthcare-brew.com</a:t>
            </a:r>
            <a:r>
              <a:rPr lang="en-US" dirty="0"/>
              <a:t>/stories/2024/06/20/how-healthcare-it-pros-plan-for-exploits-and-unpatched-devices</a:t>
            </a:r>
          </a:p>
        </p:txBody>
      </p:sp>
      <p:sp>
        <p:nvSpPr>
          <p:cNvPr id="7" name="Content Placeholder 2">
            <a:extLst>
              <a:ext uri="{FF2B5EF4-FFF2-40B4-BE49-F238E27FC236}">
                <a16:creationId xmlns:a16="http://schemas.microsoft.com/office/drawing/2014/main" id="{4E20B048-2211-E8FA-597B-5837671EFCF8}"/>
              </a:ext>
            </a:extLst>
          </p:cNvPr>
          <p:cNvSpPr txBox="1">
            <a:spLocks/>
          </p:cNvSpPr>
          <p:nvPr/>
        </p:nvSpPr>
        <p:spPr>
          <a:xfrm>
            <a:off x="5883965" y="1822450"/>
            <a:ext cx="5337313" cy="4156075"/>
          </a:xfrm>
          <a:prstGeom prst="rect">
            <a:avLst/>
          </a:prstGeom>
        </p:spPr>
        <p:txBody>
          <a:bodyPr vert="horz" lIns="0" tIns="45720" rIns="0" bIns="45720" rtlCol="0">
            <a:noAutofit/>
          </a:bodyPr>
          <a:lstStyle>
            <a:lvl1pPr marL="0" indent="0" algn="l" defTabSz="914400" rtl="0" eaLnBrk="1" latinLnBrk="0" hangingPunct="1">
              <a:lnSpc>
                <a:spcPct val="90000"/>
              </a:lnSpc>
              <a:spcBef>
                <a:spcPts val="2000"/>
              </a:spcBef>
              <a:spcAft>
                <a:spcPts val="1000"/>
              </a:spcAft>
              <a:buFont typeface="Arial" panose="020B0604020202020204" pitchFamily="34" charset="0"/>
              <a:buNone/>
              <a:defRPr sz="2400" kern="1200">
                <a:solidFill>
                  <a:schemeClr val="tx1"/>
                </a:solidFill>
                <a:latin typeface="+mn-lt"/>
                <a:ea typeface="+mn-ea"/>
                <a:cs typeface="+mn-cs"/>
              </a:defRPr>
            </a:lvl1pPr>
            <a:lvl2pPr marL="352425" indent="-352425" algn="l" defTabSz="914400" rtl="0" eaLnBrk="1" latinLnBrk="0" hangingPunct="1">
              <a:lnSpc>
                <a:spcPct val="90000"/>
              </a:lnSpc>
              <a:spcBef>
                <a:spcPts val="500"/>
              </a:spcBef>
              <a:spcAft>
                <a:spcPts val="500"/>
              </a:spcAft>
              <a:buClr>
                <a:schemeClr val="accent2"/>
              </a:buClr>
              <a:buFont typeface="Wingdings" panose="05000000000000000000" pitchFamily="2" charset="2"/>
              <a:buChar char="§"/>
              <a:defRPr sz="2000" kern="1200">
                <a:solidFill>
                  <a:schemeClr val="tx1"/>
                </a:solidFill>
                <a:latin typeface="+mn-lt"/>
                <a:ea typeface="+mn-ea"/>
                <a:cs typeface="+mn-cs"/>
              </a:defRPr>
            </a:lvl2pPr>
            <a:lvl3pPr marL="685800" indent="-333375" algn="l" defTabSz="914400" rtl="0" eaLnBrk="1" latinLnBrk="0" hangingPunct="1">
              <a:lnSpc>
                <a:spcPct val="90000"/>
              </a:lnSpc>
              <a:spcBef>
                <a:spcPts val="500"/>
              </a:spcBef>
              <a:spcAft>
                <a:spcPts val="5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startAt="6"/>
            </a:pPr>
            <a:r>
              <a:rPr lang="en-US" dirty="0"/>
              <a:t>Review Policies and Procedures</a:t>
            </a:r>
          </a:p>
          <a:p>
            <a:pPr marL="457200" indent="-457200">
              <a:buAutoNum type="arabicPeriod" startAt="6"/>
            </a:pPr>
            <a:r>
              <a:rPr lang="en-US" dirty="0"/>
              <a:t>Perform Penetration Testing</a:t>
            </a:r>
          </a:p>
          <a:p>
            <a:pPr marL="457200" indent="-457200">
              <a:buAutoNum type="arabicPeriod" startAt="6"/>
            </a:pPr>
            <a:r>
              <a:rPr lang="en-US" dirty="0"/>
              <a:t>Utilize Incident Reporting Systems</a:t>
            </a:r>
          </a:p>
          <a:p>
            <a:pPr marL="457200" indent="-457200">
              <a:buAutoNum type="arabicPeriod" startAt="6"/>
            </a:pPr>
            <a:r>
              <a:rPr lang="en-US" dirty="0"/>
              <a:t>Stay Informed on Emerging Threats</a:t>
            </a:r>
          </a:p>
          <a:p>
            <a:pPr marL="457200" indent="-457200">
              <a:buAutoNum type="arabicPeriod" startAt="6"/>
            </a:pPr>
            <a:r>
              <a:rPr lang="en-US" dirty="0"/>
              <a:t>Conduct Regular Training</a:t>
            </a:r>
          </a:p>
        </p:txBody>
      </p:sp>
    </p:spTree>
    <p:extLst>
      <p:ext uri="{BB962C8B-B14F-4D97-AF65-F5344CB8AC3E}">
        <p14:creationId xmlns:p14="http://schemas.microsoft.com/office/powerpoint/2010/main" val="31253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7A9C-53B2-57E1-ADFA-D160F3C81783}"/>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D9C02839-6100-E2C9-4E08-39FA963CDF45}"/>
              </a:ext>
            </a:extLst>
          </p:cNvPr>
          <p:cNvSpPr>
            <a:spLocks noGrp="1"/>
          </p:cNvSpPr>
          <p:nvPr>
            <p:ph idx="1"/>
          </p:nvPr>
        </p:nvSpPr>
        <p:spPr>
          <a:xfrm>
            <a:off x="838200" y="1690688"/>
            <a:ext cx="10515600" cy="4156075"/>
          </a:xfrm>
        </p:spPr>
        <p:txBody>
          <a:bodyPr/>
          <a:lstStyle/>
          <a:p>
            <a:r>
              <a:rPr lang="en-US" sz="2000" dirty="0"/>
              <a:t>Evaluate processes, technologies, and data management to identify potential weaknesses.</a:t>
            </a:r>
          </a:p>
          <a:p>
            <a:r>
              <a:rPr lang="en-US" sz="2000" dirty="0"/>
              <a:t>Check for outdated software, unpatched systems, or inadequate cybersecurity measures.</a:t>
            </a:r>
          </a:p>
          <a:p>
            <a:r>
              <a:rPr lang="en-US" sz="2000" dirty="0"/>
              <a:t>Review past incidents and breaches to identify common vulnerabilities. Look for patterns in how breaches occurred, and the systems involved.</a:t>
            </a:r>
          </a:p>
          <a:p>
            <a:r>
              <a:rPr lang="en-US" sz="2000" dirty="0"/>
              <a:t>Ensure adherence to regulations (e.g., HIPAA, GDPR) and industry standards.</a:t>
            </a:r>
          </a:p>
          <a:p>
            <a:r>
              <a:rPr lang="en-US" sz="2000" dirty="0"/>
              <a:t>Examine existing protocols for handling sensitive information, medication management, and emergency responses.</a:t>
            </a:r>
          </a:p>
          <a:p>
            <a:r>
              <a:rPr lang="en-US" sz="2000" dirty="0"/>
              <a:t>Provide ongoing education for staff on cybersecurity practices, patient safety, and emergency preparedness.</a:t>
            </a:r>
          </a:p>
        </p:txBody>
      </p:sp>
      <p:sp>
        <p:nvSpPr>
          <p:cNvPr id="4" name="Slide Number Placeholder 3">
            <a:extLst>
              <a:ext uri="{FF2B5EF4-FFF2-40B4-BE49-F238E27FC236}">
                <a16:creationId xmlns:a16="http://schemas.microsoft.com/office/drawing/2014/main" id="{87F3E377-CB1A-1B52-D90A-76BF060C0DC6}"/>
              </a:ext>
            </a:extLst>
          </p:cNvPr>
          <p:cNvSpPr>
            <a:spLocks noGrp="1"/>
          </p:cNvSpPr>
          <p:nvPr>
            <p:ph type="sldNum" sz="quarter" idx="12"/>
          </p:nvPr>
        </p:nvSpPr>
        <p:spPr/>
        <p:txBody>
          <a:bodyPr/>
          <a:lstStyle/>
          <a:p>
            <a:fld id="{1DD3B9D9-239E-488F-8200-AC06AA684870}" type="slidenum">
              <a:rPr lang="en-US" smtClean="0"/>
              <a:t>24</a:t>
            </a:fld>
            <a:endParaRPr lang="en-US"/>
          </a:p>
        </p:txBody>
      </p:sp>
    </p:spTree>
    <p:extLst>
      <p:ext uri="{BB962C8B-B14F-4D97-AF65-F5344CB8AC3E}">
        <p14:creationId xmlns:p14="http://schemas.microsoft.com/office/powerpoint/2010/main" val="100001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601F7B-23E8-F810-A9F6-1C35EEA6340B}"/>
              </a:ext>
            </a:extLst>
          </p:cNvPr>
          <p:cNvSpPr>
            <a:spLocks noGrp="1"/>
          </p:cNvSpPr>
          <p:nvPr>
            <p:ph type="body" sz="quarter" idx="4294967295"/>
          </p:nvPr>
        </p:nvSpPr>
        <p:spPr>
          <a:xfrm>
            <a:off x="1781366" y="3714444"/>
            <a:ext cx="8629265" cy="553998"/>
          </a:xfrm>
        </p:spPr>
        <p:txBody>
          <a:bodyPr/>
          <a:lstStyle/>
          <a:p>
            <a:pPr algn="ctr"/>
            <a:r>
              <a:rPr lang="en-US" sz="4000" b="1" dirty="0">
                <a:solidFill>
                  <a:schemeClr val="bg1"/>
                </a:solidFill>
              </a:rPr>
              <a:t>Thank you!</a:t>
            </a:r>
          </a:p>
        </p:txBody>
      </p:sp>
      <p:pic>
        <p:nvPicPr>
          <p:cNvPr id="2" name="ISC2 logo">
            <a:extLst>
              <a:ext uri="{FF2B5EF4-FFF2-40B4-BE49-F238E27FC236}">
                <a16:creationId xmlns:a16="http://schemas.microsoft.com/office/drawing/2014/main" id="{E8EE373F-139E-496A-95AE-EDDF3EE84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14956" y="1344900"/>
            <a:ext cx="4362087" cy="1521658"/>
          </a:xfrm>
          <a:prstGeom prst="rect">
            <a:avLst/>
          </a:prstGeom>
        </p:spPr>
      </p:pic>
      <p:sp>
        <p:nvSpPr>
          <p:cNvPr id="5" name="Text Placeholder 2">
            <a:extLst>
              <a:ext uri="{FF2B5EF4-FFF2-40B4-BE49-F238E27FC236}">
                <a16:creationId xmlns:a16="http://schemas.microsoft.com/office/drawing/2014/main" id="{F59F99AA-105E-41C2-0E97-41F2791716AA}"/>
              </a:ext>
            </a:extLst>
          </p:cNvPr>
          <p:cNvSpPr txBox="1">
            <a:spLocks/>
          </p:cNvSpPr>
          <p:nvPr/>
        </p:nvSpPr>
        <p:spPr>
          <a:xfrm>
            <a:off x="1781366" y="4441275"/>
            <a:ext cx="8629265" cy="553998"/>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spcAft>
                <a:spcPts val="1000"/>
              </a:spcAft>
              <a:buFont typeface="Arial" panose="020B0604020202020204" pitchFamily="34" charset="0"/>
              <a:buNone/>
              <a:defRPr sz="2400" kern="1200">
                <a:solidFill>
                  <a:schemeClr val="tx1"/>
                </a:solidFill>
                <a:latin typeface="+mn-lt"/>
                <a:ea typeface="+mn-ea"/>
                <a:cs typeface="+mn-cs"/>
              </a:defRPr>
            </a:lvl1pPr>
            <a:lvl2pPr marL="352425" indent="-352425" algn="l" defTabSz="914400" rtl="0" eaLnBrk="1" latinLnBrk="0" hangingPunct="1">
              <a:lnSpc>
                <a:spcPct val="90000"/>
              </a:lnSpc>
              <a:spcBef>
                <a:spcPts val="500"/>
              </a:spcBef>
              <a:spcAft>
                <a:spcPts val="500"/>
              </a:spcAft>
              <a:buClr>
                <a:schemeClr val="accent2"/>
              </a:buClr>
              <a:buFont typeface="Wingdings" panose="05000000000000000000" pitchFamily="2" charset="2"/>
              <a:buChar char="§"/>
              <a:defRPr sz="2000" kern="1200">
                <a:solidFill>
                  <a:schemeClr val="tx1"/>
                </a:solidFill>
                <a:latin typeface="+mn-lt"/>
                <a:ea typeface="+mn-ea"/>
                <a:cs typeface="+mn-cs"/>
              </a:defRPr>
            </a:lvl2pPr>
            <a:lvl3pPr marL="685800" indent="-333375" algn="l" defTabSz="914400" rtl="0" eaLnBrk="1" latinLnBrk="0" hangingPunct="1">
              <a:lnSpc>
                <a:spcPct val="90000"/>
              </a:lnSpc>
              <a:spcBef>
                <a:spcPts val="500"/>
              </a:spcBef>
              <a:spcAft>
                <a:spcPts val="5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2000" dirty="0">
              <a:solidFill>
                <a:schemeClr val="bg1"/>
              </a:solidFill>
            </a:endParaRPr>
          </a:p>
        </p:txBody>
      </p:sp>
    </p:spTree>
    <p:custDataLst>
      <p:tags r:id="rId1"/>
    </p:custDataLst>
    <p:extLst>
      <p:ext uri="{BB962C8B-B14F-4D97-AF65-F5344CB8AC3E}">
        <p14:creationId xmlns:p14="http://schemas.microsoft.com/office/powerpoint/2010/main" val="10761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B6F7-F48B-2ED7-AA7A-7F75808DDC13}"/>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282C6EBC-5D01-4A78-BC6B-0C42291F17B1}"/>
              </a:ext>
            </a:extLst>
          </p:cNvPr>
          <p:cNvSpPr>
            <a:spLocks noGrp="1"/>
          </p:cNvSpPr>
          <p:nvPr>
            <p:ph idx="1"/>
          </p:nvPr>
        </p:nvSpPr>
        <p:spPr/>
        <p:txBody>
          <a:bodyPr/>
          <a:lstStyle/>
          <a:p>
            <a:pPr marL="457200" indent="-457200">
              <a:buAutoNum type="arabicPeriod"/>
            </a:pPr>
            <a:r>
              <a:rPr lang="en-US" dirty="0"/>
              <a:t>This entire talk is more at personal level and doesn't contain or relate to any of my former or current professional associations.</a:t>
            </a:r>
          </a:p>
          <a:p>
            <a:pPr marL="457200" indent="-457200">
              <a:buAutoNum type="arabicPeriod"/>
            </a:pPr>
            <a:endParaRPr lang="en-US" dirty="0"/>
          </a:p>
          <a:p>
            <a:pPr marL="457200" indent="-457200">
              <a:buAutoNum type="arabicPeriod"/>
            </a:pPr>
            <a:r>
              <a:rPr lang="en-US" dirty="0"/>
              <a:t>All content has been sourced from publicly available sources like the internet. The presenter does not infringe or claim rights over any content, images and any other work being presented here, and all rights belong to respective owners only.</a:t>
            </a:r>
          </a:p>
        </p:txBody>
      </p:sp>
      <p:sp>
        <p:nvSpPr>
          <p:cNvPr id="4" name="Slide Number Placeholder 3">
            <a:extLst>
              <a:ext uri="{FF2B5EF4-FFF2-40B4-BE49-F238E27FC236}">
                <a16:creationId xmlns:a16="http://schemas.microsoft.com/office/drawing/2014/main" id="{80E42380-5B07-90D4-7984-A372AEA51BA5}"/>
              </a:ext>
            </a:extLst>
          </p:cNvPr>
          <p:cNvSpPr>
            <a:spLocks noGrp="1"/>
          </p:cNvSpPr>
          <p:nvPr>
            <p:ph type="sldNum" sz="quarter" idx="12"/>
          </p:nvPr>
        </p:nvSpPr>
        <p:spPr/>
        <p:txBody>
          <a:bodyPr/>
          <a:lstStyle/>
          <a:p>
            <a:fld id="{1DD3B9D9-239E-488F-8200-AC06AA684870}" type="slidenum">
              <a:rPr lang="en-US" smtClean="0"/>
              <a:t>3</a:t>
            </a:fld>
            <a:endParaRPr lang="en-US"/>
          </a:p>
        </p:txBody>
      </p:sp>
    </p:spTree>
    <p:extLst>
      <p:ext uri="{BB962C8B-B14F-4D97-AF65-F5344CB8AC3E}">
        <p14:creationId xmlns:p14="http://schemas.microsoft.com/office/powerpoint/2010/main" val="8836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1039-C595-A5F1-49FB-D5E222CD24A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D928BFE-6029-7A60-5101-3FC3E30AEDEF}"/>
              </a:ext>
            </a:extLst>
          </p:cNvPr>
          <p:cNvSpPr>
            <a:spLocks noGrp="1"/>
          </p:cNvSpPr>
          <p:nvPr>
            <p:ph idx="1"/>
          </p:nvPr>
        </p:nvSpPr>
        <p:spPr>
          <a:xfrm>
            <a:off x="788472" y="1690688"/>
            <a:ext cx="10515600" cy="4441755"/>
          </a:xfrm>
        </p:spPr>
        <p:txBody>
          <a:bodyPr/>
          <a:lstStyle/>
          <a:p>
            <a:pPr marL="457200" indent="-457200">
              <a:buFont typeface="+mj-lt"/>
              <a:buAutoNum type="arabicPeriod"/>
            </a:pPr>
            <a:r>
              <a:rPr lang="en-US" sz="2000" dirty="0"/>
              <a:t>Introduction</a:t>
            </a:r>
          </a:p>
          <a:p>
            <a:pPr marL="457200" indent="-457200">
              <a:buFont typeface="+mj-lt"/>
              <a:buAutoNum type="arabicPeriod"/>
            </a:pPr>
            <a:r>
              <a:rPr lang="en-US" sz="2000" dirty="0"/>
              <a:t>Understanding Exploitation in Healthcare Systems</a:t>
            </a:r>
          </a:p>
          <a:p>
            <a:pPr marL="457200" indent="-457200">
              <a:buFont typeface="+mj-lt"/>
              <a:buAutoNum type="arabicPeriod"/>
            </a:pPr>
            <a:r>
              <a:rPr lang="en-US" sz="2000" dirty="0"/>
              <a:t>Threats and Vulnerabilities of Healthcare Devices </a:t>
            </a:r>
          </a:p>
          <a:p>
            <a:pPr marL="457200" indent="-457200">
              <a:buFont typeface="+mj-lt"/>
              <a:buAutoNum type="arabicPeriod"/>
            </a:pPr>
            <a:r>
              <a:rPr lang="en-US" sz="2000" dirty="0"/>
              <a:t>Identifying Healthcare Systems Vulnerabilities</a:t>
            </a:r>
          </a:p>
          <a:p>
            <a:pPr marL="457200" indent="-457200">
              <a:buFont typeface="+mj-lt"/>
              <a:buAutoNum type="arabicPeriod"/>
            </a:pPr>
            <a:r>
              <a:rPr lang="en-US" sz="2000" dirty="0"/>
              <a:t>Preventative Measures and Best Practices</a:t>
            </a:r>
          </a:p>
          <a:p>
            <a:pPr marL="457200" indent="-457200">
              <a:buFont typeface="+mj-lt"/>
              <a:buAutoNum type="arabicPeriod"/>
            </a:pPr>
            <a:r>
              <a:rPr lang="en-US" sz="2000" dirty="0"/>
              <a:t>Conclusion</a:t>
            </a:r>
          </a:p>
        </p:txBody>
      </p:sp>
      <p:sp>
        <p:nvSpPr>
          <p:cNvPr id="4" name="Slide Number Placeholder 3">
            <a:extLst>
              <a:ext uri="{FF2B5EF4-FFF2-40B4-BE49-F238E27FC236}">
                <a16:creationId xmlns:a16="http://schemas.microsoft.com/office/drawing/2014/main" id="{62AC03FE-69C6-9459-195D-F00363CEBA97}"/>
              </a:ext>
            </a:extLst>
          </p:cNvPr>
          <p:cNvSpPr>
            <a:spLocks noGrp="1"/>
          </p:cNvSpPr>
          <p:nvPr>
            <p:ph type="sldNum" sz="quarter" idx="12"/>
          </p:nvPr>
        </p:nvSpPr>
        <p:spPr/>
        <p:txBody>
          <a:bodyPr/>
          <a:lstStyle/>
          <a:p>
            <a:fld id="{1DD3B9D9-239E-488F-8200-AC06AA684870}" type="slidenum">
              <a:rPr lang="en-US" smtClean="0"/>
              <a:t>4</a:t>
            </a:fld>
            <a:endParaRPr lang="en-US"/>
          </a:p>
        </p:txBody>
      </p:sp>
    </p:spTree>
    <p:extLst>
      <p:ext uri="{BB962C8B-B14F-4D97-AF65-F5344CB8AC3E}">
        <p14:creationId xmlns:p14="http://schemas.microsoft.com/office/powerpoint/2010/main" val="10097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FB57-7AE2-5D76-2D45-EF475970344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899153F-EA43-CA45-A4E5-AE787365FE1D}"/>
              </a:ext>
            </a:extLst>
          </p:cNvPr>
          <p:cNvSpPr>
            <a:spLocks noGrp="1"/>
          </p:cNvSpPr>
          <p:nvPr>
            <p:ph idx="1"/>
          </p:nvPr>
        </p:nvSpPr>
        <p:spPr/>
        <p:txBody>
          <a:bodyPr/>
          <a:lstStyle/>
          <a:p>
            <a:r>
              <a:rPr lang="en-IN" b="1" i="0" dirty="0">
                <a:solidFill>
                  <a:srgbClr val="212529"/>
                </a:solidFill>
                <a:effectLst/>
                <a:highlight>
                  <a:srgbClr val="FFFFFF"/>
                </a:highlight>
                <a:latin typeface="+mj-lt"/>
              </a:rPr>
              <a:t>Q. </a:t>
            </a:r>
            <a:r>
              <a:rPr lang="en-IN" i="0" dirty="0">
                <a:solidFill>
                  <a:srgbClr val="212529"/>
                </a:solidFill>
                <a:effectLst/>
                <a:highlight>
                  <a:srgbClr val="FFFFFF"/>
                </a:highlight>
                <a:latin typeface="+mj-lt"/>
              </a:rPr>
              <a:t>Why is Healthcare a Prime Target for Cyberattacks?</a:t>
            </a:r>
          </a:p>
          <a:p>
            <a:r>
              <a:rPr lang="en-US" b="1" dirty="0">
                <a:solidFill>
                  <a:srgbClr val="212529"/>
                </a:solidFill>
                <a:highlight>
                  <a:srgbClr val="FFFFFF"/>
                </a:highlight>
                <a:latin typeface="+mj-lt"/>
              </a:rPr>
              <a:t>Q. </a:t>
            </a:r>
            <a:r>
              <a:rPr lang="en-US" dirty="0">
                <a:solidFill>
                  <a:srgbClr val="212529"/>
                </a:solidFill>
                <a:highlight>
                  <a:srgbClr val="FFFFFF"/>
                </a:highlight>
                <a:latin typeface="+mj-lt"/>
              </a:rPr>
              <a:t>Why attacker are always into Healthcare data?</a:t>
            </a:r>
          </a:p>
          <a:p>
            <a:r>
              <a:rPr lang="en-IN" b="1" dirty="0">
                <a:solidFill>
                  <a:srgbClr val="212529"/>
                </a:solidFill>
                <a:highlight>
                  <a:srgbClr val="FFFFFF"/>
                </a:highlight>
                <a:latin typeface="+mj-lt"/>
              </a:rPr>
              <a:t>Q. </a:t>
            </a:r>
            <a:r>
              <a:rPr lang="en-IN" dirty="0">
                <a:solidFill>
                  <a:srgbClr val="212529"/>
                </a:solidFill>
                <a:highlight>
                  <a:srgbClr val="FFFFFF"/>
                </a:highlight>
                <a:latin typeface="+mj-lt"/>
              </a:rPr>
              <a:t>Aren’t device or medical equipment secured?</a:t>
            </a:r>
          </a:p>
          <a:p>
            <a:r>
              <a:rPr lang="en-IN" b="1" dirty="0">
                <a:solidFill>
                  <a:srgbClr val="212529"/>
                </a:solidFill>
                <a:highlight>
                  <a:srgbClr val="FFFFFF"/>
                </a:highlight>
                <a:latin typeface="+mj-lt"/>
              </a:rPr>
              <a:t>Q. </a:t>
            </a:r>
            <a:r>
              <a:rPr lang="en-IN" dirty="0">
                <a:solidFill>
                  <a:srgbClr val="212529"/>
                </a:solidFill>
                <a:highlight>
                  <a:srgbClr val="FFFFFF"/>
                </a:highlight>
                <a:latin typeface="+mj-lt"/>
              </a:rPr>
              <a:t>What are the financial implications of a data breach in healthcare?</a:t>
            </a:r>
          </a:p>
          <a:p>
            <a:r>
              <a:rPr lang="en-IN" b="1" dirty="0">
                <a:solidFill>
                  <a:srgbClr val="212529"/>
                </a:solidFill>
                <a:highlight>
                  <a:srgbClr val="FFFFFF"/>
                </a:highlight>
                <a:latin typeface="+mj-lt"/>
              </a:rPr>
              <a:t>Q. </a:t>
            </a:r>
            <a:r>
              <a:rPr lang="en-IN" dirty="0">
                <a:solidFill>
                  <a:srgbClr val="212529"/>
                </a:solidFill>
                <a:highlight>
                  <a:srgbClr val="FFFFFF"/>
                </a:highlight>
                <a:latin typeface="+mj-lt"/>
              </a:rPr>
              <a:t>How can healthcare organizations collaborate to improve cybersecurity?</a:t>
            </a:r>
          </a:p>
          <a:p>
            <a:r>
              <a:rPr lang="en-IN" b="1" dirty="0">
                <a:solidFill>
                  <a:srgbClr val="212529"/>
                </a:solidFill>
                <a:highlight>
                  <a:srgbClr val="FFFFFF"/>
                </a:highlight>
                <a:latin typeface="+mj-lt"/>
              </a:rPr>
              <a:t>Q. </a:t>
            </a:r>
            <a:r>
              <a:rPr lang="en-IN" dirty="0">
                <a:solidFill>
                  <a:srgbClr val="212529"/>
                </a:solidFill>
                <a:highlight>
                  <a:srgbClr val="FFFFFF"/>
                </a:highlight>
                <a:latin typeface="+mj-lt"/>
              </a:rPr>
              <a:t>What role do employees play in maintaining cybersecurity?</a:t>
            </a:r>
          </a:p>
        </p:txBody>
      </p:sp>
      <p:sp>
        <p:nvSpPr>
          <p:cNvPr id="4" name="Slide Number Placeholder 3">
            <a:extLst>
              <a:ext uri="{FF2B5EF4-FFF2-40B4-BE49-F238E27FC236}">
                <a16:creationId xmlns:a16="http://schemas.microsoft.com/office/drawing/2014/main" id="{1E99AC35-894C-2D3C-6C1E-FD8076599D59}"/>
              </a:ext>
            </a:extLst>
          </p:cNvPr>
          <p:cNvSpPr>
            <a:spLocks noGrp="1"/>
          </p:cNvSpPr>
          <p:nvPr>
            <p:ph type="sldNum" sz="quarter" idx="12"/>
          </p:nvPr>
        </p:nvSpPr>
        <p:spPr/>
        <p:txBody>
          <a:bodyPr/>
          <a:lstStyle/>
          <a:p>
            <a:fld id="{1DD3B9D9-239E-488F-8200-AC06AA684870}" type="slidenum">
              <a:rPr lang="en-US" smtClean="0"/>
              <a:t>5</a:t>
            </a:fld>
            <a:endParaRPr lang="en-US"/>
          </a:p>
        </p:txBody>
      </p:sp>
      <p:pic>
        <p:nvPicPr>
          <p:cNvPr id="13" name="Graphic 12" descr="Questions with solid fill">
            <a:extLst>
              <a:ext uri="{FF2B5EF4-FFF2-40B4-BE49-F238E27FC236}">
                <a16:creationId xmlns:a16="http://schemas.microsoft.com/office/drawing/2014/main" id="{6C36AA24-2194-2C6C-33C8-44A34695FA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278" y="1139687"/>
            <a:ext cx="2544417" cy="2544417"/>
          </a:xfrm>
          <a:prstGeom prst="rect">
            <a:avLst/>
          </a:prstGeom>
        </p:spPr>
      </p:pic>
    </p:spTree>
    <p:extLst>
      <p:ext uri="{BB962C8B-B14F-4D97-AF65-F5344CB8AC3E}">
        <p14:creationId xmlns:p14="http://schemas.microsoft.com/office/powerpoint/2010/main" val="10319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3FD8-558B-E031-894C-CA75840EB40D}"/>
              </a:ext>
            </a:extLst>
          </p:cNvPr>
          <p:cNvSpPr>
            <a:spLocks noGrp="1"/>
          </p:cNvSpPr>
          <p:nvPr>
            <p:ph type="title"/>
          </p:nvPr>
        </p:nvSpPr>
        <p:spPr/>
        <p:txBody>
          <a:bodyPr/>
          <a:lstStyle/>
          <a:p>
            <a:r>
              <a:rPr lang="en-US" dirty="0"/>
              <a:t>Introduction (contd.)</a:t>
            </a:r>
          </a:p>
        </p:txBody>
      </p:sp>
      <p:sp>
        <p:nvSpPr>
          <p:cNvPr id="3" name="Content Placeholder 2">
            <a:extLst>
              <a:ext uri="{FF2B5EF4-FFF2-40B4-BE49-F238E27FC236}">
                <a16:creationId xmlns:a16="http://schemas.microsoft.com/office/drawing/2014/main" id="{F52646B5-CF8B-E4C5-D49A-1C4F9DE221AD}"/>
              </a:ext>
            </a:extLst>
          </p:cNvPr>
          <p:cNvSpPr>
            <a:spLocks noGrp="1"/>
          </p:cNvSpPr>
          <p:nvPr>
            <p:ph idx="1"/>
          </p:nvPr>
        </p:nvSpPr>
        <p:spPr/>
        <p:txBody>
          <a:bodyPr/>
          <a:lstStyle/>
          <a:p>
            <a:pPr marL="457200" indent="-457200">
              <a:buFont typeface="+mj-lt"/>
              <a:buAutoNum type="arabicPeriod"/>
            </a:pPr>
            <a:r>
              <a:rPr lang="en-US" sz="2000" dirty="0"/>
              <a:t>Private patient information is worth a lot of money to attackers</a:t>
            </a:r>
          </a:p>
          <a:p>
            <a:pPr marL="457200" indent="-457200">
              <a:buFont typeface="+mj-lt"/>
              <a:buAutoNum type="arabicPeriod"/>
            </a:pPr>
            <a:r>
              <a:rPr lang="en-US" sz="2000" dirty="0"/>
              <a:t>Healthcare Staff are often Unprepared to Deal with Cyberattacks</a:t>
            </a:r>
          </a:p>
          <a:p>
            <a:pPr marL="457200" indent="-457200">
              <a:buFont typeface="+mj-lt"/>
              <a:buAutoNum type="arabicPeriod"/>
            </a:pPr>
            <a:r>
              <a:rPr lang="en-US" sz="2000" dirty="0"/>
              <a:t>Outdated technology means the healthcare industry is unprepared for attacks</a:t>
            </a:r>
          </a:p>
          <a:p>
            <a:pPr marL="457200" indent="-457200">
              <a:buFont typeface="+mj-lt"/>
              <a:buAutoNum type="arabicPeriod"/>
            </a:pPr>
            <a:r>
              <a:rPr lang="en-US" sz="2000" dirty="0"/>
              <a:t>The number of devices used in hospitals makes it hard to stay on top of security</a:t>
            </a:r>
          </a:p>
          <a:p>
            <a:pPr marL="457200" indent="-457200">
              <a:buFont typeface="+mj-lt"/>
              <a:buAutoNum type="arabicPeriod"/>
            </a:pPr>
            <a:r>
              <a:rPr lang="en-US" sz="2000" dirty="0"/>
              <a:t>Workers don’t want to disrupt convenient working practices with the introduction of new technology</a:t>
            </a:r>
          </a:p>
          <a:p>
            <a:pPr marL="457200" indent="-457200">
              <a:buFont typeface="+mj-lt"/>
              <a:buAutoNum type="arabicPeriod"/>
            </a:pPr>
            <a:r>
              <a:rPr lang="en-US" sz="2000" dirty="0"/>
              <a:t>Smaller healthcare organizations are also at risk</a:t>
            </a:r>
          </a:p>
        </p:txBody>
      </p:sp>
      <p:sp>
        <p:nvSpPr>
          <p:cNvPr id="4" name="Slide Number Placeholder 3">
            <a:extLst>
              <a:ext uri="{FF2B5EF4-FFF2-40B4-BE49-F238E27FC236}">
                <a16:creationId xmlns:a16="http://schemas.microsoft.com/office/drawing/2014/main" id="{FA68EDE3-3E85-FAFF-EEB8-87741481F96F}"/>
              </a:ext>
            </a:extLst>
          </p:cNvPr>
          <p:cNvSpPr>
            <a:spLocks noGrp="1"/>
          </p:cNvSpPr>
          <p:nvPr>
            <p:ph type="sldNum" sz="quarter" idx="12"/>
          </p:nvPr>
        </p:nvSpPr>
        <p:spPr/>
        <p:txBody>
          <a:bodyPr/>
          <a:lstStyle/>
          <a:p>
            <a:fld id="{1DD3B9D9-239E-488F-8200-AC06AA684870}" type="slidenum">
              <a:rPr lang="en-US" smtClean="0"/>
              <a:t>6</a:t>
            </a:fld>
            <a:endParaRPr lang="en-US"/>
          </a:p>
        </p:txBody>
      </p:sp>
      <p:sp>
        <p:nvSpPr>
          <p:cNvPr id="5" name="Footer Placeholder 4">
            <a:extLst>
              <a:ext uri="{FF2B5EF4-FFF2-40B4-BE49-F238E27FC236}">
                <a16:creationId xmlns:a16="http://schemas.microsoft.com/office/drawing/2014/main" id="{A8782798-2DAB-91C2-8DEC-3B3A7334A80F}"/>
              </a:ext>
            </a:extLst>
          </p:cNvPr>
          <p:cNvSpPr>
            <a:spLocks noGrp="1"/>
          </p:cNvSpPr>
          <p:nvPr>
            <p:ph type="ftr" sz="quarter" idx="3"/>
          </p:nvPr>
        </p:nvSpPr>
        <p:spPr/>
        <p:txBody>
          <a:bodyPr/>
          <a:lstStyle/>
          <a:p>
            <a:r>
              <a:rPr lang="en-US" dirty="0"/>
              <a:t>https://</a:t>
            </a:r>
            <a:r>
              <a:rPr lang="en-US" dirty="0" err="1"/>
              <a:t>swivelsecure.com</a:t>
            </a:r>
            <a:r>
              <a:rPr lang="en-US" dirty="0"/>
              <a:t>/solutions/healthcare/healthcare-is-the-biggest-target-for-cyberattacks/</a:t>
            </a:r>
            <a:br>
              <a:rPr lang="en-US" dirty="0"/>
            </a:br>
            <a:r>
              <a:rPr lang="en-US" dirty="0"/>
              <a:t>https://</a:t>
            </a:r>
            <a:r>
              <a:rPr lang="en-US" dirty="0" err="1"/>
              <a:t>asimily.com</a:t>
            </a:r>
            <a:r>
              <a:rPr lang="en-US" dirty="0"/>
              <a:t>/blog/why-healthcare-is-prime-target-for-cyberattacks</a:t>
            </a:r>
          </a:p>
        </p:txBody>
      </p:sp>
    </p:spTree>
    <p:extLst>
      <p:ext uri="{BB962C8B-B14F-4D97-AF65-F5344CB8AC3E}">
        <p14:creationId xmlns:p14="http://schemas.microsoft.com/office/powerpoint/2010/main" val="334308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D91A-3578-0D14-26BB-216C25A505DF}"/>
              </a:ext>
            </a:extLst>
          </p:cNvPr>
          <p:cNvSpPr>
            <a:spLocks noGrp="1"/>
          </p:cNvSpPr>
          <p:nvPr>
            <p:ph type="title"/>
          </p:nvPr>
        </p:nvSpPr>
        <p:spPr/>
        <p:txBody>
          <a:bodyPr/>
          <a:lstStyle/>
          <a:p>
            <a:r>
              <a:rPr lang="en-US" dirty="0"/>
              <a:t>Understanding Exploitation in Healthcare System</a:t>
            </a:r>
          </a:p>
        </p:txBody>
      </p:sp>
      <p:sp>
        <p:nvSpPr>
          <p:cNvPr id="3" name="Content Placeholder 2">
            <a:extLst>
              <a:ext uri="{FF2B5EF4-FFF2-40B4-BE49-F238E27FC236}">
                <a16:creationId xmlns:a16="http://schemas.microsoft.com/office/drawing/2014/main" id="{0D09FA3F-4CE1-052A-10B3-C08B69FA72EC}"/>
              </a:ext>
            </a:extLst>
          </p:cNvPr>
          <p:cNvSpPr>
            <a:spLocks noGrp="1"/>
          </p:cNvSpPr>
          <p:nvPr>
            <p:ph idx="1"/>
          </p:nvPr>
        </p:nvSpPr>
        <p:spPr>
          <a:xfrm>
            <a:off x="838200" y="2173495"/>
            <a:ext cx="10515600" cy="3481871"/>
          </a:xfrm>
        </p:spPr>
        <p:txBody>
          <a:bodyPr/>
          <a:lstStyle/>
          <a:p>
            <a:pPr algn="ctr"/>
            <a:r>
              <a:rPr lang="en-US" dirty="0"/>
              <a:t>What is an Exploit? </a:t>
            </a:r>
            <a:endParaRPr lang="en-IN" sz="2000" dirty="0"/>
          </a:p>
          <a:p>
            <a:pPr algn="ctr"/>
            <a:endParaRPr lang="en-IN" sz="2000" dirty="0"/>
          </a:p>
          <a:p>
            <a:pPr algn="ctr"/>
            <a:r>
              <a:rPr lang="en-IN" sz="2000" dirty="0"/>
              <a:t>A program, or piece of code, known as an exploit is made specifically to identify and take advantage of a security hole or weakness in a computer system or application. </a:t>
            </a:r>
          </a:p>
          <a:p>
            <a:pPr algn="ctr"/>
            <a:r>
              <a:rPr lang="en-IN" sz="2000" dirty="0"/>
              <a:t>Usually, this is done for malevolent* intents like installing malware. An exploit is a technique used by cybercriminals to distribute malware; it is not malware in and of itself.</a:t>
            </a:r>
            <a:endParaRPr lang="en-US" sz="2000" dirty="0"/>
          </a:p>
        </p:txBody>
      </p:sp>
      <p:sp>
        <p:nvSpPr>
          <p:cNvPr id="4" name="Slide Number Placeholder 3">
            <a:extLst>
              <a:ext uri="{FF2B5EF4-FFF2-40B4-BE49-F238E27FC236}">
                <a16:creationId xmlns:a16="http://schemas.microsoft.com/office/drawing/2014/main" id="{990F4E5E-72F6-0D86-55C9-E0543550FBB1}"/>
              </a:ext>
            </a:extLst>
          </p:cNvPr>
          <p:cNvSpPr>
            <a:spLocks noGrp="1"/>
          </p:cNvSpPr>
          <p:nvPr>
            <p:ph type="sldNum" sz="quarter" idx="12"/>
          </p:nvPr>
        </p:nvSpPr>
        <p:spPr/>
        <p:txBody>
          <a:bodyPr/>
          <a:lstStyle/>
          <a:p>
            <a:fld id="{1DD3B9D9-239E-488F-8200-AC06AA684870}" type="slidenum">
              <a:rPr lang="en-US" smtClean="0"/>
              <a:t>7</a:t>
            </a:fld>
            <a:endParaRPr lang="en-US"/>
          </a:p>
        </p:txBody>
      </p:sp>
      <p:sp>
        <p:nvSpPr>
          <p:cNvPr id="5" name="Footer Placeholder 4">
            <a:extLst>
              <a:ext uri="{FF2B5EF4-FFF2-40B4-BE49-F238E27FC236}">
                <a16:creationId xmlns:a16="http://schemas.microsoft.com/office/drawing/2014/main" id="{5630B62D-3770-0B64-9B21-3DB161C19968}"/>
              </a:ext>
            </a:extLst>
          </p:cNvPr>
          <p:cNvSpPr>
            <a:spLocks noGrp="1"/>
          </p:cNvSpPr>
          <p:nvPr>
            <p:ph type="ftr" sz="quarter" idx="3"/>
          </p:nvPr>
        </p:nvSpPr>
        <p:spPr/>
        <p:txBody>
          <a:bodyPr/>
          <a:lstStyle/>
          <a:p>
            <a:r>
              <a:rPr lang="en-US" dirty="0"/>
              <a:t>*malevolent means malicious</a:t>
            </a:r>
          </a:p>
        </p:txBody>
      </p:sp>
      <p:pic>
        <p:nvPicPr>
          <p:cNvPr id="7" name="Graphic 6" descr="Bug with solid fill">
            <a:extLst>
              <a:ext uri="{FF2B5EF4-FFF2-40B4-BE49-F238E27FC236}">
                <a16:creationId xmlns:a16="http://schemas.microsoft.com/office/drawing/2014/main" id="{63AB96EE-C086-058C-DAD6-F0D767DC2A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9793" y="1896672"/>
            <a:ext cx="1017015" cy="1017015"/>
          </a:xfrm>
          <a:prstGeom prst="rect">
            <a:avLst/>
          </a:prstGeom>
        </p:spPr>
      </p:pic>
      <p:pic>
        <p:nvPicPr>
          <p:cNvPr id="9" name="Graphic 8" descr="Bug with solid fill">
            <a:extLst>
              <a:ext uri="{FF2B5EF4-FFF2-40B4-BE49-F238E27FC236}">
                <a16:creationId xmlns:a16="http://schemas.microsoft.com/office/drawing/2014/main" id="{8D7DF78F-BD36-FEE2-CD71-65BD57097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07984" y="1896672"/>
            <a:ext cx="1017015" cy="1017015"/>
          </a:xfrm>
          <a:prstGeom prst="rect">
            <a:avLst/>
          </a:prstGeom>
        </p:spPr>
      </p:pic>
    </p:spTree>
    <p:extLst>
      <p:ext uri="{BB962C8B-B14F-4D97-AF65-F5344CB8AC3E}">
        <p14:creationId xmlns:p14="http://schemas.microsoft.com/office/powerpoint/2010/main" val="302974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922E-E5CA-4AE2-586C-5292D52104CF}"/>
              </a:ext>
            </a:extLst>
          </p:cNvPr>
          <p:cNvSpPr>
            <a:spLocks noGrp="1"/>
          </p:cNvSpPr>
          <p:nvPr>
            <p:ph type="title"/>
          </p:nvPr>
        </p:nvSpPr>
        <p:spPr>
          <a:xfrm>
            <a:off x="838200" y="365125"/>
            <a:ext cx="10515600" cy="1325563"/>
          </a:xfrm>
        </p:spPr>
        <p:txBody>
          <a:bodyPr anchor="ctr">
            <a:normAutofit/>
          </a:bodyPr>
          <a:lstStyle/>
          <a:p>
            <a:r>
              <a:rPr lang="en-US" dirty="0"/>
              <a:t>Understanding Exploitation in Healthcare System (contd.)</a:t>
            </a:r>
          </a:p>
        </p:txBody>
      </p:sp>
      <p:pic>
        <p:nvPicPr>
          <p:cNvPr id="8" name="Picture 7" descr="A person with a heart rate monitor&#10;&#10;Description automatically generated">
            <a:extLst>
              <a:ext uri="{FF2B5EF4-FFF2-40B4-BE49-F238E27FC236}">
                <a16:creationId xmlns:a16="http://schemas.microsoft.com/office/drawing/2014/main" id="{D46BFA2B-CEDA-C819-4155-8E6C40A3E9E4}"/>
              </a:ext>
            </a:extLst>
          </p:cNvPr>
          <p:cNvPicPr>
            <a:picLocks noChangeAspect="1"/>
          </p:cNvPicPr>
          <p:nvPr/>
        </p:nvPicPr>
        <p:blipFill>
          <a:blip r:embed="rId2">
            <a:extLst>
              <a:ext uri="{28A0092B-C50C-407E-A947-70E740481C1C}">
                <a14:useLocalDpi xmlns:a14="http://schemas.microsoft.com/office/drawing/2010/main" val="0"/>
              </a:ext>
            </a:extLst>
          </a:blip>
          <a:srcRect l="16036" r="1356" b="1"/>
          <a:stretch/>
        </p:blipFill>
        <p:spPr>
          <a:xfrm>
            <a:off x="838200" y="1909881"/>
            <a:ext cx="4830117" cy="3902854"/>
          </a:xfrm>
          <a:prstGeom prst="rect">
            <a:avLst/>
          </a:prstGeom>
          <a:noFill/>
        </p:spPr>
      </p:pic>
      <p:sp>
        <p:nvSpPr>
          <p:cNvPr id="3" name="Content Placeholder 2">
            <a:extLst>
              <a:ext uri="{FF2B5EF4-FFF2-40B4-BE49-F238E27FC236}">
                <a16:creationId xmlns:a16="http://schemas.microsoft.com/office/drawing/2014/main" id="{46468CAA-9BDF-6C34-D6ED-EAE14D5A4F3D}"/>
              </a:ext>
            </a:extLst>
          </p:cNvPr>
          <p:cNvSpPr>
            <a:spLocks noGrp="1"/>
          </p:cNvSpPr>
          <p:nvPr>
            <p:ph sz="half" idx="2"/>
          </p:nvPr>
        </p:nvSpPr>
        <p:spPr>
          <a:xfrm>
            <a:off x="6339509" y="1909881"/>
            <a:ext cx="5143500" cy="4156075"/>
          </a:xfrm>
        </p:spPr>
        <p:txBody>
          <a:bodyPr>
            <a:normAutofit/>
          </a:bodyPr>
          <a:lstStyle/>
          <a:p>
            <a:pPr marL="342900" indent="-342900">
              <a:buFont typeface="Arial" panose="020B0604020202020204" pitchFamily="34" charset="0"/>
              <a:buChar char="•"/>
            </a:pPr>
            <a:r>
              <a:rPr lang="en-US" dirty="0"/>
              <a:t>Outdated systems</a:t>
            </a:r>
          </a:p>
          <a:p>
            <a:pPr marL="342900" indent="-342900">
              <a:buFont typeface="Arial" panose="020B0604020202020204" pitchFamily="34" charset="0"/>
              <a:buChar char="•"/>
            </a:pPr>
            <a:r>
              <a:rPr lang="en-US" dirty="0"/>
              <a:t>Insufficient encryption</a:t>
            </a:r>
          </a:p>
          <a:p>
            <a:pPr marL="342900" indent="-342900">
              <a:buFont typeface="Arial" panose="020B0604020202020204" pitchFamily="34" charset="0"/>
              <a:buChar char="•"/>
            </a:pPr>
            <a:r>
              <a:rPr lang="en-US" dirty="0"/>
              <a:t>Lack of security protocols</a:t>
            </a:r>
          </a:p>
          <a:p>
            <a:pPr marL="342900" indent="-342900">
              <a:buFont typeface="Arial" panose="020B0604020202020204" pitchFamily="34" charset="0"/>
              <a:buChar char="•"/>
            </a:pPr>
            <a:r>
              <a:rPr lang="en-US" dirty="0"/>
              <a:t>Third-party vendors</a:t>
            </a:r>
          </a:p>
          <a:p>
            <a:pPr marL="342900" indent="-342900">
              <a:buFont typeface="Arial" panose="020B0604020202020204" pitchFamily="34" charset="0"/>
              <a:buChar char="•"/>
            </a:pPr>
            <a:r>
              <a:rPr lang="en-US" dirty="0"/>
              <a:t>Cloud storage</a:t>
            </a:r>
          </a:p>
        </p:txBody>
      </p:sp>
      <p:sp>
        <p:nvSpPr>
          <p:cNvPr id="4" name="Slide Number Placeholder 3">
            <a:extLst>
              <a:ext uri="{FF2B5EF4-FFF2-40B4-BE49-F238E27FC236}">
                <a16:creationId xmlns:a16="http://schemas.microsoft.com/office/drawing/2014/main" id="{F4E0D908-8F48-451F-FF34-B0F6CD26037D}"/>
              </a:ext>
            </a:extLst>
          </p:cNvPr>
          <p:cNvSpPr>
            <a:spLocks noGrp="1"/>
          </p:cNvSpPr>
          <p:nvPr>
            <p:ph type="sldNum" sz="quarter" idx="12"/>
          </p:nvPr>
        </p:nvSpPr>
        <p:spPr>
          <a:xfrm>
            <a:off x="11571574" y="6369858"/>
            <a:ext cx="448198" cy="365125"/>
          </a:xfrm>
        </p:spPr>
        <p:txBody>
          <a:bodyPr anchor="ctr">
            <a:normAutofit/>
          </a:bodyPr>
          <a:lstStyle/>
          <a:p>
            <a:pPr>
              <a:spcAft>
                <a:spcPts val="600"/>
              </a:spcAft>
            </a:pPr>
            <a:fld id="{1DD3B9D9-239E-488F-8200-AC06AA684870}" type="slidenum">
              <a:rPr lang="en-US" smtClean="0"/>
              <a:pPr>
                <a:spcAft>
                  <a:spcPts val="600"/>
                </a:spcAft>
              </a:pPr>
              <a:t>8</a:t>
            </a:fld>
            <a:endParaRPr lang="en-US"/>
          </a:p>
        </p:txBody>
      </p:sp>
    </p:spTree>
    <p:extLst>
      <p:ext uri="{BB962C8B-B14F-4D97-AF65-F5344CB8AC3E}">
        <p14:creationId xmlns:p14="http://schemas.microsoft.com/office/powerpoint/2010/main" val="15851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1D0F-E494-A988-B131-D526ACCB8E08}"/>
              </a:ext>
            </a:extLst>
          </p:cNvPr>
          <p:cNvSpPr>
            <a:spLocks noGrp="1"/>
          </p:cNvSpPr>
          <p:nvPr>
            <p:ph type="title"/>
          </p:nvPr>
        </p:nvSpPr>
        <p:spPr>
          <a:xfrm>
            <a:off x="838200" y="365125"/>
            <a:ext cx="5143499" cy="1325563"/>
          </a:xfrm>
        </p:spPr>
        <p:txBody>
          <a:bodyPr anchor="ctr">
            <a:normAutofit/>
          </a:bodyPr>
          <a:lstStyle/>
          <a:p>
            <a:r>
              <a:rPr lang="en-US" sz="3100" dirty="0"/>
              <a:t>Threats and Vulnerabilities of Healthcare Devices</a:t>
            </a:r>
          </a:p>
        </p:txBody>
      </p:sp>
      <p:sp>
        <p:nvSpPr>
          <p:cNvPr id="3" name="Content Placeholder 2">
            <a:extLst>
              <a:ext uri="{FF2B5EF4-FFF2-40B4-BE49-F238E27FC236}">
                <a16:creationId xmlns:a16="http://schemas.microsoft.com/office/drawing/2014/main" id="{16D54FAD-B98B-E0C9-9A0E-C2C40A6B9E9F}"/>
              </a:ext>
            </a:extLst>
          </p:cNvPr>
          <p:cNvSpPr>
            <a:spLocks noGrp="1"/>
          </p:cNvSpPr>
          <p:nvPr>
            <p:ph sz="half" idx="1"/>
          </p:nvPr>
        </p:nvSpPr>
        <p:spPr>
          <a:xfrm>
            <a:off x="838200" y="1825625"/>
            <a:ext cx="5143499" cy="4156075"/>
          </a:xfrm>
        </p:spPr>
        <p:txBody>
          <a:bodyPr>
            <a:normAutofit/>
          </a:bodyPr>
          <a:lstStyle/>
          <a:p>
            <a:pPr marL="342900" indent="-342900">
              <a:buFont typeface="Arial" panose="020B0604020202020204" pitchFamily="34" charset="0"/>
              <a:buChar char="•"/>
            </a:pPr>
            <a:r>
              <a:rPr lang="en-IN" sz="2200" dirty="0"/>
              <a:t>Medical Devices like Pacemaker, Insulin pump and more.</a:t>
            </a:r>
          </a:p>
          <a:p>
            <a:pPr marL="342900" indent="-342900">
              <a:buFont typeface="Arial" panose="020B0604020202020204" pitchFamily="34" charset="0"/>
              <a:buChar char="•"/>
            </a:pPr>
            <a:r>
              <a:rPr lang="en-IN" sz="2200" dirty="0"/>
              <a:t>Network Devices</a:t>
            </a:r>
          </a:p>
          <a:p>
            <a:pPr marL="342900" indent="-342900">
              <a:buFont typeface="Arial" panose="020B0604020202020204" pitchFamily="34" charset="0"/>
              <a:buChar char="•"/>
            </a:pPr>
            <a:r>
              <a:rPr lang="en-IN" sz="2200" dirty="0"/>
              <a:t>Endpoints and Security Systems</a:t>
            </a:r>
          </a:p>
          <a:p>
            <a:pPr marL="342900" indent="-342900">
              <a:buFont typeface="Arial" panose="020B0604020202020204" pitchFamily="34" charset="0"/>
              <a:buChar char="•"/>
            </a:pPr>
            <a:r>
              <a:rPr lang="en-IN" sz="2200" dirty="0"/>
              <a:t>Wearable and IoT Devices</a:t>
            </a:r>
          </a:p>
          <a:p>
            <a:pPr marL="342900" indent="-342900">
              <a:buFont typeface="Arial" panose="020B0604020202020204" pitchFamily="34" charset="0"/>
              <a:buChar char="•"/>
            </a:pPr>
            <a:r>
              <a:rPr lang="en-IN" sz="2200" dirty="0"/>
              <a:t>Hospital Infrastructure</a:t>
            </a:r>
          </a:p>
          <a:p>
            <a:pPr marL="342900" indent="-342900">
              <a:buFont typeface="Arial" panose="020B0604020202020204" pitchFamily="34" charset="0"/>
              <a:buChar char="•"/>
            </a:pPr>
            <a:r>
              <a:rPr lang="en-IN" sz="2200" dirty="0"/>
              <a:t>Legacy Systems </a:t>
            </a:r>
          </a:p>
          <a:p>
            <a:pPr marL="342900" indent="-342900">
              <a:buFont typeface="Arial" panose="020B0604020202020204" pitchFamily="34" charset="0"/>
              <a:buChar char="•"/>
            </a:pPr>
            <a:r>
              <a:rPr lang="en-IN" sz="2200" dirty="0"/>
              <a:t>Third-Party Devices</a:t>
            </a:r>
            <a:endParaRPr lang="en-US" sz="2200" dirty="0"/>
          </a:p>
        </p:txBody>
      </p:sp>
      <p:pic>
        <p:nvPicPr>
          <p:cNvPr id="6" name="Picture 5" descr="A room with medical equipment&#10;&#10;Description automatically generated">
            <a:extLst>
              <a:ext uri="{FF2B5EF4-FFF2-40B4-BE49-F238E27FC236}">
                <a16:creationId xmlns:a16="http://schemas.microsoft.com/office/drawing/2014/main" id="{5A12C1B0-D206-E540-C9AF-B81BF1719FD9}"/>
              </a:ext>
            </a:extLst>
          </p:cNvPr>
          <p:cNvPicPr>
            <a:picLocks noChangeAspect="1"/>
          </p:cNvPicPr>
          <p:nvPr/>
        </p:nvPicPr>
        <p:blipFill>
          <a:blip r:embed="rId2">
            <a:extLst>
              <a:ext uri="{28A0092B-C50C-407E-A947-70E740481C1C}">
                <a14:useLocalDpi xmlns:a14="http://schemas.microsoft.com/office/drawing/2010/main" val="0"/>
              </a:ext>
            </a:extLst>
          </a:blip>
          <a:srcRect l="15957" r="15360"/>
          <a:stretch/>
        </p:blipFill>
        <p:spPr>
          <a:xfrm>
            <a:off x="6210300" y="365125"/>
            <a:ext cx="5143499" cy="5616575"/>
          </a:xfrm>
          <a:prstGeom prst="roundRect">
            <a:avLst>
              <a:gd name="adj" fmla="val 5472"/>
            </a:avLst>
          </a:prstGeom>
          <a:noFill/>
        </p:spPr>
      </p:pic>
      <p:sp>
        <p:nvSpPr>
          <p:cNvPr id="4" name="Slide Number Placeholder 3">
            <a:extLst>
              <a:ext uri="{FF2B5EF4-FFF2-40B4-BE49-F238E27FC236}">
                <a16:creationId xmlns:a16="http://schemas.microsoft.com/office/drawing/2014/main" id="{9A3ABC60-C2E8-5C80-2DBE-3937C643546B}"/>
              </a:ext>
            </a:extLst>
          </p:cNvPr>
          <p:cNvSpPr>
            <a:spLocks noGrp="1"/>
          </p:cNvSpPr>
          <p:nvPr>
            <p:ph type="sldNum" sz="quarter" idx="15"/>
          </p:nvPr>
        </p:nvSpPr>
        <p:spPr>
          <a:xfrm>
            <a:off x="11571574" y="6369858"/>
            <a:ext cx="448198" cy="365125"/>
          </a:xfrm>
        </p:spPr>
        <p:txBody>
          <a:bodyPr anchor="ctr">
            <a:normAutofit/>
          </a:bodyPr>
          <a:lstStyle/>
          <a:p>
            <a:pPr>
              <a:spcAft>
                <a:spcPts val="600"/>
              </a:spcAft>
            </a:pPr>
            <a:fld id="{1DD3B9D9-239E-488F-8200-AC06AA684870}" type="slidenum">
              <a:rPr lang="en-US" smtClean="0"/>
              <a:pPr>
                <a:spcAft>
                  <a:spcPts val="600"/>
                </a:spcAft>
              </a:pPr>
              <a:t>9</a:t>
            </a:fld>
            <a:endParaRPr lang="en-US"/>
          </a:p>
        </p:txBody>
      </p:sp>
    </p:spTree>
    <p:extLst>
      <p:ext uri="{BB962C8B-B14F-4D97-AF65-F5344CB8AC3E}">
        <p14:creationId xmlns:p14="http://schemas.microsoft.com/office/powerpoint/2010/main" val="219549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r6sTaXwL"/>
  <p:tag name="ARTICULATE_DESIGN_ID_ISC2 TEMPLATE" val="QrAlCH0J"/>
  <p:tag name="ARTICULATE_SLIDE_THUMBNAIL_REFRESH" val="1"/>
  <p:tag name="ARTICULATE_DESIGN_ID_(ISC)² JAPAN CHAPTER PPT" val="XxYi5KlK"/>
  <p:tag name="ARTICULATE_DESIGN_ID_ISC2 CHAPTER PPT" val="1yfPK4XZ"/>
  <p:tag name="ARTICULATE_SLIDE_COUNT" val="2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SC2 Chapter PPT">
  <a:themeElements>
    <a:clrScheme name="2023 ISC2 colors">
      <a:dk1>
        <a:srgbClr val="000000"/>
      </a:dk1>
      <a:lt1>
        <a:srgbClr val="FFFFFF"/>
      </a:lt1>
      <a:dk2>
        <a:srgbClr val="44546A"/>
      </a:dk2>
      <a:lt2>
        <a:srgbClr val="EBEBEB"/>
      </a:lt2>
      <a:accent1>
        <a:srgbClr val="448334"/>
      </a:accent1>
      <a:accent2>
        <a:srgbClr val="9AC23C"/>
      </a:accent2>
      <a:accent3>
        <a:srgbClr val="5466AE"/>
      </a:accent3>
      <a:accent4>
        <a:srgbClr val="ECC623"/>
      </a:accent4>
      <a:accent5>
        <a:srgbClr val="F07133"/>
      </a:accent5>
      <a:accent6>
        <a:srgbClr val="0086B6"/>
      </a:accent6>
      <a:hlink>
        <a:srgbClr val="0086B6"/>
      </a:hlink>
      <a:folHlink>
        <a:srgbClr val="448334"/>
      </a:folHlink>
    </a:clrScheme>
    <a:fontScheme name="ISC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nchor="ctr">
        <a:spAutoFit/>
      </a:bodyPr>
      <a:lstStyle>
        <a:defPPr algn="l">
          <a:lnSpc>
            <a:spcPct val="90000"/>
          </a:lnSpc>
          <a:defRPr sz="1600" dirty="0"/>
        </a:defPPr>
      </a:lstStyle>
    </a:txDef>
  </a:objectDefaults>
  <a:extraClrSchemeLst/>
  <a:custClrLst/>
  <a:extLst>
    <a:ext uri="{05A4C25C-085E-4340-85A3-A5531E510DB2}">
      <thm15:themeFamily xmlns:thm15="http://schemas.microsoft.com/office/thememl/2012/main" name="ISC2-Chapter-PPT-Template (2)" id="{8AD94F13-96F9-3C41-B96E-100B83614CA7}" vid="{84218179-56ED-B64E-9E86-A07765B369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40197F0BC2ED45B6C4BD39D8A39C0B" ma:contentTypeVersion="17" ma:contentTypeDescription="Create a new document." ma:contentTypeScope="" ma:versionID="8760d8d9438b1acd038474f04dfbac91">
  <xsd:schema xmlns:xsd="http://www.w3.org/2001/XMLSchema" xmlns:xs="http://www.w3.org/2001/XMLSchema" xmlns:p="http://schemas.microsoft.com/office/2006/metadata/properties" xmlns:ns2="c611e7b0-085f-4a85-af8d-6830fa06ccd6" xmlns:ns3="9205bb67-bdbb-407c-81dd-de4c5ebfcd4c" targetNamespace="http://schemas.microsoft.com/office/2006/metadata/properties" ma:root="true" ma:fieldsID="d0b3cc84a56ce8fd3b7ba4167f7d758a" ns2:_="" ns3:_="">
    <xsd:import namespace="c611e7b0-085f-4a85-af8d-6830fa06ccd6"/>
    <xsd:import namespace="9205bb67-bdbb-407c-81dd-de4c5ebfcd4c"/>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2:SharedWithUsers" minOccurs="0"/>
                <xsd:element ref="ns2:SharedWithDetails"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11e7b0-085f-4a85-af8d-6830fa06ccd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32c856a-2ff1-4b4c-9cad-f92105b82298}" ma:internalName="TaxCatchAll" ma:showField="CatchAllData" ma:web="c611e7b0-085f-4a85-af8d-6830fa06ccd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05bb67-bdbb-407c-81dd-de4c5ebfcd4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57ed227-21c6-4d23-aac1-a1b0959983e4"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c611e7b0-085f-4a85-af8d-6830fa06ccd6">3UUKT5K7ZA6Q-1297936758-14048</_dlc_DocId>
    <lcf76f155ced4ddcb4097134ff3c332f xmlns="9205bb67-bdbb-407c-81dd-de4c5ebfcd4c">
      <Terms xmlns="http://schemas.microsoft.com/office/infopath/2007/PartnerControls"/>
    </lcf76f155ced4ddcb4097134ff3c332f>
    <TaxCatchAll xmlns="c611e7b0-085f-4a85-af8d-6830fa06ccd6" xsi:nil="true"/>
    <_dlc_DocIdUrl xmlns="c611e7b0-085f-4a85-af8d-6830fa06ccd6">
      <Url>https://isc2org.sharepoint.com/sites/CommunicationsDC/_layouts/15/DocIdRedir.aspx?ID=3UUKT5K7ZA6Q-1297936758-14048</Url>
      <Description>3UUKT5K7ZA6Q-1297936758-14048</Description>
    </_dlc_DocIdUrl>
  </documentManagement>
</p:properties>
</file>

<file path=customXml/itemProps1.xml><?xml version="1.0" encoding="utf-8"?>
<ds:datastoreItem xmlns:ds="http://schemas.openxmlformats.org/officeDocument/2006/customXml" ds:itemID="{9B4E2B9C-6C90-45D8-85E0-3EFE14A9B51A}">
  <ds:schemaRefs>
    <ds:schemaRef ds:uri="http://schemas.microsoft.com/sharepoint/v3/contenttype/forms"/>
  </ds:schemaRefs>
</ds:datastoreItem>
</file>

<file path=customXml/itemProps2.xml><?xml version="1.0" encoding="utf-8"?>
<ds:datastoreItem xmlns:ds="http://schemas.openxmlformats.org/officeDocument/2006/customXml" ds:itemID="{E166F09B-DD40-4A63-B0D3-26904065A1A3}">
  <ds:schemaRefs>
    <ds:schemaRef ds:uri="9205bb67-bdbb-407c-81dd-de4c5ebfcd4c"/>
    <ds:schemaRef ds:uri="c611e7b0-085f-4a85-af8d-6830fa06cc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4E35841-96E2-4881-9F43-868915EEEE8E}">
  <ds:schemaRefs>
    <ds:schemaRef ds:uri="http://schemas.microsoft.com/sharepoint/events"/>
  </ds:schemaRefs>
</ds:datastoreItem>
</file>

<file path=customXml/itemProps4.xml><?xml version="1.0" encoding="utf-8"?>
<ds:datastoreItem xmlns:ds="http://schemas.openxmlformats.org/officeDocument/2006/customXml" ds:itemID="{E828A82E-7916-4E61-ADD4-A8FEF95179D6}">
  <ds:schemaRefs>
    <ds:schemaRef ds:uri="9205bb67-bdbb-407c-81dd-de4c5ebfcd4c"/>
    <ds:schemaRef ds:uri="c611e7b0-085f-4a85-af8d-6830fa06cc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ISC2 Chapter PPT</Template>
  <TotalTime>406</TotalTime>
  <Words>906</Words>
  <Application>Microsoft Macintosh PowerPoint</Application>
  <PresentationFormat>Widescreen</PresentationFormat>
  <Paragraphs>159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ISC2 Chapter PPT</vt:lpstr>
      <vt:lpstr>PowerPoint Presentation</vt:lpstr>
      <vt:lpstr>PowerPoint Presentation</vt:lpstr>
      <vt:lpstr>Disclaimer</vt:lpstr>
      <vt:lpstr>Agenda</vt:lpstr>
      <vt:lpstr>Introduction</vt:lpstr>
      <vt:lpstr>Introduction (contd.)</vt:lpstr>
      <vt:lpstr>Understanding Exploitation in Healthcare System</vt:lpstr>
      <vt:lpstr>Understanding Exploitation in Healthcare System (contd.)</vt:lpstr>
      <vt:lpstr>Threats and Vulnerabilities of Healthcare Devices</vt:lpstr>
      <vt:lpstr>Threats and Vulnerabilities of Healthcare Devices (contd.)</vt:lpstr>
      <vt:lpstr>PowerPoint Presentation</vt:lpstr>
      <vt:lpstr>Threats and Vulnerabilities of Healthcare Devices (contd.)</vt:lpstr>
      <vt:lpstr>Identifying Healthcare Systems Vulnerabilities</vt:lpstr>
      <vt:lpstr>PowerPoint Presentation</vt:lpstr>
      <vt:lpstr>What happened with GoAnywhere?</vt:lpstr>
      <vt:lpstr>PowerPoint Presentation</vt:lpstr>
      <vt:lpstr>PowerPoint Presentation</vt:lpstr>
      <vt:lpstr>PowerPoint Presentation</vt:lpstr>
      <vt:lpstr>PowerPoint Presentation</vt:lpstr>
      <vt:lpstr>We have Exploit Development too!!!</vt:lpstr>
      <vt:lpstr>Reverse Engineering</vt:lpstr>
      <vt:lpstr>PowerPoint Presentation</vt:lpstr>
      <vt:lpstr>Prevention Measures and Best Practices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Manish Sharma</dc:creator>
  <cp:keywords/>
  <dc:description/>
  <cp:lastModifiedBy>Manish Sharma</cp:lastModifiedBy>
  <cp:revision>32</cp:revision>
  <dcterms:created xsi:type="dcterms:W3CDTF">2024-09-23T13:09:37Z</dcterms:created>
  <dcterms:modified xsi:type="dcterms:W3CDTF">2024-09-25T19:09:05Z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E0060DDF-EA23-4FDA-90AB-0CB2B77F2116</vt:lpwstr>
  </property>
  <property fmtid="{D5CDD505-2E9C-101B-9397-08002B2CF9AE}" pid="3" name="ArticulatePath">
    <vt:lpwstr>https://isc2org.sharepoint.com/sites/CommunicationsDC/Corporate Communications/Presentations/2022 ISC2 branding/2022 PPT Template/ISC2 2022 PPT Template</vt:lpwstr>
  </property>
  <property fmtid="{D5CDD505-2E9C-101B-9397-08002B2CF9AE}" pid="4" name="ContentTypeId">
    <vt:lpwstr>0x010100E640197F0BC2ED45B6C4BD39D8A39C0B</vt:lpwstr>
  </property>
  <property fmtid="{D5CDD505-2E9C-101B-9397-08002B2CF9AE}" pid="5" name="MediaServiceImageTags">
    <vt:lpwstr/>
  </property>
  <property fmtid="{D5CDD505-2E9C-101B-9397-08002B2CF9AE}" pid="6" name="NXPowerLiteLastOptimized">
    <vt:lpwstr>9455061</vt:lpwstr>
  </property>
  <property fmtid="{D5CDD505-2E9C-101B-9397-08002B2CF9AE}" pid="7" name="NXPowerLiteSettings">
    <vt:lpwstr>F980073804F000</vt:lpwstr>
  </property>
  <property fmtid="{D5CDD505-2E9C-101B-9397-08002B2CF9AE}" pid="8" name="NXPowerLiteVersion">
    <vt:lpwstr>D9.1.2</vt:lpwstr>
  </property>
  <property fmtid="{D5CDD505-2E9C-101B-9397-08002B2CF9AE}" pid="9" name="_dlc_DocIdItemGuid">
    <vt:lpwstr>02cac40a-035b-458d-b47f-56fdc4a263e9</vt:lpwstr>
  </property>
</Properties>
</file>